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71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1" r:id="rId4"/>
    <p:sldId id="278" r:id="rId5"/>
    <p:sldId id="264" r:id="rId6"/>
    <p:sldId id="290" r:id="rId7"/>
    <p:sldId id="289" r:id="rId8"/>
    <p:sldId id="270" r:id="rId9"/>
    <p:sldId id="291" r:id="rId10"/>
    <p:sldId id="258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>
        <p:scale>
          <a:sx n="118" d="100"/>
          <a:sy n="118" d="100"/>
        </p:scale>
        <p:origin x="-14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5DA7725-4743-43FA-A45A-695C99462B8D}" type="datetimeFigureOut">
              <a:rPr lang="hu-HU"/>
              <a:pPr>
                <a:defRPr/>
              </a:pPr>
              <a:t>2017.12.13.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59A045C-1F1B-410B-AA34-D8AA0F3BE55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4BF25A8-04D7-43E5-A181-C09823D677F7}" type="datetimeFigureOut">
              <a:rPr lang="hu-HU"/>
              <a:pPr>
                <a:defRPr/>
              </a:pPr>
              <a:t>2017.12.13.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1B71FFC-21E0-4671-B281-17A42C4A094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26627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17E5BE-DD64-46B8-9DAC-4DDDA188BDE8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28675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74ED7C-2A85-4357-9FF5-5531D745E512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dirty="0" smtClean="0"/>
          </a:p>
        </p:txBody>
      </p:sp>
      <p:sp>
        <p:nvSpPr>
          <p:cNvPr id="30723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FA2385-1EE3-4F9D-BD9F-597452C53CAC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dirty="0" smtClean="0"/>
          </a:p>
        </p:txBody>
      </p:sp>
      <p:sp>
        <p:nvSpPr>
          <p:cNvPr id="32771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03F402-A2F4-4676-8C4D-CBE87FC9DDBA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dirty="0" smtClean="0">
              <a:solidFill>
                <a:srgbClr val="FF0000"/>
              </a:solidFill>
            </a:endParaRPr>
          </a:p>
        </p:txBody>
      </p:sp>
      <p:sp>
        <p:nvSpPr>
          <p:cNvPr id="32771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03F402-A2F4-4676-8C4D-CBE87FC9DDBA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-"/>
            </a:pPr>
            <a:endParaRPr lang="hu-HU" dirty="0" smtClean="0"/>
          </a:p>
        </p:txBody>
      </p:sp>
      <p:sp>
        <p:nvSpPr>
          <p:cNvPr id="43011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788CCE-600B-47A6-99AC-B5AF833F8F51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-"/>
            </a:pPr>
            <a:endParaRPr lang="hu-HU" smtClean="0"/>
          </a:p>
        </p:txBody>
      </p:sp>
      <p:sp>
        <p:nvSpPr>
          <p:cNvPr id="53251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20B615-B856-498A-B4A5-F31C1DE0FFFC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A49B2-EE93-4682-AC04-47EDD81F535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143FB-C63A-417D-B887-01D5D468402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82197-0ACB-426C-B7B5-1D8C8AFEF2B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A41A1-B5A6-4C00-938E-906530B5A95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957EC-FCF6-4A37-9567-B108A54728A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AB9AE-3255-49F9-9D22-7BB67BD9B80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25A7A-7DA7-4F15-9E0C-8B06CAB1B23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0E0A9-E761-4D52-BBEB-A001DD80AA2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F1E06-1A57-4A1E-A793-209877F9F53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E384B-0397-4203-A6D4-8FB9932D63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0DE9-D196-4174-9903-0364D1FAC2F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16012-5B96-44B1-9130-3180437FE9A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F2461-7255-4AFE-9E06-6FE0EACBF9A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1AA58-1B7F-41B7-9DB4-B3F1A0774C3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EBFDD-DFB4-4D92-88E0-B3347062A3A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D990E-856C-45A3-BD6F-6BE8DDF33C1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EC23E-AC99-461D-B139-83DC3EAFCFB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17EF-96C0-4019-9BE2-69BCF58DCE8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464F0D-FB75-46CB-B14C-5E799D83F2B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 b="1" kern="1200" cap="all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126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E293A3-5AB8-4F84-BEE6-F7AC6C8CA57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1"/>
          <p:cNvSpPr>
            <a:spLocks noGrp="1"/>
          </p:cNvSpPr>
          <p:nvPr>
            <p:ph type="title"/>
          </p:nvPr>
        </p:nvSpPr>
        <p:spPr bwMode="auto">
          <a:xfrm>
            <a:off x="1042988" y="404813"/>
            <a:ext cx="7416800" cy="26638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hu-HU" sz="4000" cap="none" dirty="0" smtClean="0">
                <a:latin typeface="Arial" charset="0"/>
                <a:cs typeface="Arial" charset="0"/>
              </a:rPr>
              <a:t>„Foglalkoztatási Szövetkezés Baranya Felzárkózásáért 2020”</a:t>
            </a:r>
            <a:r>
              <a:rPr lang="hu-HU" b="0" cap="none" dirty="0" smtClean="0">
                <a:latin typeface="Arial" charset="0"/>
                <a:cs typeface="Arial" charset="0"/>
              </a:rPr>
              <a:t/>
            </a:r>
            <a:br>
              <a:rPr lang="hu-HU" b="0" cap="none" dirty="0" smtClean="0">
                <a:latin typeface="Arial" charset="0"/>
                <a:cs typeface="Arial" charset="0"/>
              </a:rPr>
            </a:br>
            <a:r>
              <a:rPr lang="hu-HU" b="0" cap="none" dirty="0" smtClean="0">
                <a:latin typeface="Arial" charset="0"/>
                <a:cs typeface="Arial" charset="0"/>
              </a:rPr>
              <a:t/>
            </a:r>
            <a:br>
              <a:rPr lang="hu-HU" b="0" cap="none" dirty="0" smtClean="0">
                <a:latin typeface="Arial" charset="0"/>
                <a:cs typeface="Arial" charset="0"/>
              </a:rPr>
            </a:br>
            <a:r>
              <a:rPr lang="hu-HU" sz="3200" i="1" cap="none" dirty="0" err="1" smtClean="0">
                <a:latin typeface="Arial" charset="0"/>
                <a:cs typeface="Arial" charset="0"/>
              </a:rPr>
              <a:t>Dézsi-Kocsis</a:t>
            </a:r>
            <a:r>
              <a:rPr lang="hu-HU" sz="3200" i="1" cap="none" dirty="0" smtClean="0">
                <a:latin typeface="Arial" charset="0"/>
                <a:cs typeface="Arial" charset="0"/>
              </a:rPr>
              <a:t> </a:t>
            </a:r>
            <a:r>
              <a:rPr lang="hu-HU" sz="3200" i="1" cap="none" dirty="0" smtClean="0">
                <a:latin typeface="Arial" charset="0"/>
                <a:cs typeface="Arial" charset="0"/>
              </a:rPr>
              <a:t>Viktória</a:t>
            </a:r>
            <a:r>
              <a:rPr lang="hu-HU" sz="3600" b="0" i="1" cap="none" dirty="0" smtClean="0">
                <a:latin typeface="Arial" charset="0"/>
                <a:cs typeface="Arial" charset="0"/>
              </a:rPr>
              <a:t/>
            </a:r>
            <a:br>
              <a:rPr lang="hu-HU" sz="3600" b="0" i="1" cap="none" dirty="0" smtClean="0">
                <a:latin typeface="Arial" charset="0"/>
                <a:cs typeface="Arial" charset="0"/>
              </a:rPr>
            </a:br>
            <a:r>
              <a:rPr lang="hu-HU" sz="2000" b="0" i="1" cap="none" dirty="0" smtClean="0">
                <a:latin typeface="Arial" charset="0"/>
                <a:cs typeface="Arial" charset="0"/>
              </a:rPr>
              <a:t>Társadalombiztosítási </a:t>
            </a:r>
            <a:r>
              <a:rPr lang="hu-HU" sz="2000" b="0" i="1" cap="none" dirty="0" smtClean="0">
                <a:latin typeface="Arial" charset="0"/>
                <a:cs typeface="Arial" charset="0"/>
              </a:rPr>
              <a:t/>
            </a:r>
            <a:br>
              <a:rPr lang="hu-HU" sz="2000" b="0" i="1" cap="none" dirty="0" smtClean="0">
                <a:latin typeface="Arial" charset="0"/>
                <a:cs typeface="Arial" charset="0"/>
              </a:rPr>
            </a:br>
            <a:r>
              <a:rPr lang="hu-HU" sz="2000" b="0" i="1" cap="none" dirty="0" smtClean="0">
                <a:latin typeface="Arial" charset="0"/>
                <a:cs typeface="Arial" charset="0"/>
              </a:rPr>
              <a:t>és </a:t>
            </a:r>
            <a:r>
              <a:rPr lang="hu-HU" sz="2000" b="0" i="1" cap="none" dirty="0" smtClean="0">
                <a:latin typeface="Arial" charset="0"/>
                <a:cs typeface="Arial" charset="0"/>
              </a:rPr>
              <a:t>Foglalkoztatási Főosztály</a:t>
            </a:r>
            <a:br>
              <a:rPr lang="hu-HU" sz="2000" b="0" i="1" cap="none" dirty="0" smtClean="0">
                <a:latin typeface="Arial" charset="0"/>
                <a:cs typeface="Arial" charset="0"/>
              </a:rPr>
            </a:br>
            <a:r>
              <a:rPr lang="hu-HU" sz="2000" b="0" i="1" cap="none" dirty="0" smtClean="0">
                <a:latin typeface="Arial" charset="0"/>
                <a:cs typeface="Arial" charset="0"/>
              </a:rPr>
              <a:t>2017</a:t>
            </a:r>
            <a:r>
              <a:rPr lang="hu-HU" sz="2000" b="0" i="1" cap="none" dirty="0" smtClean="0">
                <a:latin typeface="Arial" charset="0"/>
                <a:cs typeface="Arial" charset="0"/>
              </a:rPr>
              <a:t>. </a:t>
            </a:r>
            <a:r>
              <a:rPr lang="hu-HU" sz="2000" b="0" i="1" cap="none" dirty="0" smtClean="0">
                <a:latin typeface="Arial" charset="0"/>
                <a:cs typeface="Arial" charset="0"/>
              </a:rPr>
              <a:t>december 13.</a:t>
            </a:r>
            <a:endParaRPr lang="hu-HU" sz="2400" b="0" i="1" cap="none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450"/>
            <a:ext cx="4700588" cy="9366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Az együttműködés résztvevői </a:t>
            </a:r>
            <a:endParaRPr lang="hu-HU" dirty="0"/>
          </a:p>
        </p:txBody>
      </p:sp>
      <p:sp>
        <p:nvSpPr>
          <p:cNvPr id="27650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hu-HU" smtClean="0">
              <a:latin typeface="Arial" charset="0"/>
              <a:cs typeface="Arial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D30A11-6CE1-45FC-9672-E7D2DA2287F4}" type="slidenum">
              <a:rPr lang="hu-HU"/>
              <a:pPr>
                <a:defRPr/>
              </a:pPr>
              <a:t>2</a:t>
            </a:fld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2879725" y="1412875"/>
            <a:ext cx="3384550" cy="1176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b="1" dirty="0"/>
              <a:t>KONZORCIUM VEZETŐ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u="sng" dirty="0"/>
              <a:t>Önkormányzat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i="1" dirty="0" err="1"/>
              <a:t>Projektmenedzsement</a:t>
            </a:r>
            <a:r>
              <a:rPr lang="hu-HU" i="1" dirty="0"/>
              <a:t>, projektirányítás</a:t>
            </a:r>
          </a:p>
        </p:txBody>
      </p:sp>
      <p:cxnSp>
        <p:nvCxnSpPr>
          <p:cNvPr id="7" name="Egyenes összekötő nyíllal 6"/>
          <p:cNvCxnSpPr/>
          <p:nvPr/>
        </p:nvCxnSpPr>
        <p:spPr>
          <a:xfrm>
            <a:off x="4572000" y="2636838"/>
            <a:ext cx="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zis 20"/>
          <p:cNvSpPr/>
          <p:nvPr/>
        </p:nvSpPr>
        <p:spPr>
          <a:xfrm>
            <a:off x="3492500" y="3644900"/>
            <a:ext cx="2447925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400" b="1" dirty="0"/>
              <a:t>KONZORCIUMI TAG(OK)</a:t>
            </a:r>
          </a:p>
        </p:txBody>
      </p:sp>
      <p:cxnSp>
        <p:nvCxnSpPr>
          <p:cNvPr id="18" name="Egyenes összekötő nyíllal 17"/>
          <p:cNvCxnSpPr/>
          <p:nvPr/>
        </p:nvCxnSpPr>
        <p:spPr>
          <a:xfrm flipH="1">
            <a:off x="2135188" y="2636838"/>
            <a:ext cx="885825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nyíllal 22"/>
          <p:cNvCxnSpPr/>
          <p:nvPr/>
        </p:nvCxnSpPr>
        <p:spPr>
          <a:xfrm>
            <a:off x="6094413" y="2636838"/>
            <a:ext cx="78105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zis 30"/>
          <p:cNvSpPr/>
          <p:nvPr/>
        </p:nvSpPr>
        <p:spPr>
          <a:xfrm>
            <a:off x="539750" y="3429000"/>
            <a:ext cx="2632075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300" b="1" dirty="0"/>
              <a:t>PAKTUMSZERVEZET</a:t>
            </a:r>
          </a:p>
        </p:txBody>
      </p:sp>
      <p:sp>
        <p:nvSpPr>
          <p:cNvPr id="32" name="Ellipszis 31"/>
          <p:cNvSpPr/>
          <p:nvPr/>
        </p:nvSpPr>
        <p:spPr>
          <a:xfrm>
            <a:off x="6094413" y="3429000"/>
            <a:ext cx="2365375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400" b="1" dirty="0"/>
              <a:t>PAKTUMIRODA</a:t>
            </a:r>
          </a:p>
        </p:txBody>
      </p:sp>
      <p:sp>
        <p:nvSpPr>
          <p:cNvPr id="27659" name="Szövegdoboz 32"/>
          <p:cNvSpPr txBox="1">
            <a:spLocks noChangeArrowheads="1"/>
          </p:cNvSpPr>
          <p:nvPr/>
        </p:nvSpPr>
        <p:spPr bwMode="auto">
          <a:xfrm>
            <a:off x="6702425" y="2740025"/>
            <a:ext cx="1287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Fenntartás</a:t>
            </a:r>
          </a:p>
        </p:txBody>
      </p:sp>
      <p:sp>
        <p:nvSpPr>
          <p:cNvPr id="27660" name="Szövegdoboz 33"/>
          <p:cNvSpPr txBox="1">
            <a:spLocks noChangeArrowheads="1"/>
          </p:cNvSpPr>
          <p:nvPr/>
        </p:nvSpPr>
        <p:spPr bwMode="auto">
          <a:xfrm>
            <a:off x="3684588" y="3284538"/>
            <a:ext cx="177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Együttműködés</a:t>
            </a:r>
          </a:p>
        </p:txBody>
      </p:sp>
      <p:sp>
        <p:nvSpPr>
          <p:cNvPr id="27661" name="Szövegdoboz 34"/>
          <p:cNvSpPr txBox="1">
            <a:spLocks noChangeArrowheads="1"/>
          </p:cNvSpPr>
          <p:nvPr/>
        </p:nvSpPr>
        <p:spPr bwMode="auto">
          <a:xfrm>
            <a:off x="1116013" y="2636838"/>
            <a:ext cx="1184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Kialakítás</a:t>
            </a:r>
          </a:p>
        </p:txBody>
      </p:sp>
      <p:sp>
        <p:nvSpPr>
          <p:cNvPr id="37" name="Lekerekített téglalap 36"/>
          <p:cNvSpPr/>
          <p:nvPr/>
        </p:nvSpPr>
        <p:spPr>
          <a:xfrm>
            <a:off x="3359150" y="4508500"/>
            <a:ext cx="2735263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u="sng" dirty="0"/>
              <a:t>Kormányhivatal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i="1" dirty="0"/>
              <a:t>Szakmai megvalósítás</a:t>
            </a:r>
          </a:p>
        </p:txBody>
      </p:sp>
      <p:sp>
        <p:nvSpPr>
          <p:cNvPr id="38" name="Lefelé nyíl 37"/>
          <p:cNvSpPr/>
          <p:nvPr/>
        </p:nvSpPr>
        <p:spPr>
          <a:xfrm>
            <a:off x="4572000" y="5575300"/>
            <a:ext cx="484188" cy="266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39" name="Lekerekített téglalap 38"/>
          <p:cNvSpPr/>
          <p:nvPr/>
        </p:nvSpPr>
        <p:spPr>
          <a:xfrm>
            <a:off x="3359150" y="5842000"/>
            <a:ext cx="2735263" cy="971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u="sng" dirty="0"/>
              <a:t>Járási Hivatalok </a:t>
            </a:r>
            <a:r>
              <a:rPr lang="hu-HU" sz="1600" dirty="0"/>
              <a:t>(Foglalkoztatási Osztályok)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i="1" dirty="0"/>
              <a:t>Projektbevonás</a:t>
            </a:r>
          </a:p>
        </p:txBody>
      </p:sp>
      <p:sp>
        <p:nvSpPr>
          <p:cNvPr id="27665" name="Szövegdoboz 40"/>
          <p:cNvSpPr txBox="1">
            <a:spLocks noChangeArrowheads="1"/>
          </p:cNvSpPr>
          <p:nvPr/>
        </p:nvSpPr>
        <p:spPr bwMode="auto">
          <a:xfrm>
            <a:off x="200025" y="4508500"/>
            <a:ext cx="26797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hu-HU"/>
              <a:t>További résztvevő szervezetek</a:t>
            </a:r>
          </a:p>
          <a:p>
            <a:pPr>
              <a:buFont typeface="Arial" charset="0"/>
              <a:buChar char="•"/>
            </a:pPr>
            <a:r>
              <a:rPr lang="hu-HU"/>
              <a:t>Helyi igények meghatározása</a:t>
            </a:r>
          </a:p>
        </p:txBody>
      </p:sp>
      <p:sp>
        <p:nvSpPr>
          <p:cNvPr id="27666" name="Szövegdoboz 42"/>
          <p:cNvSpPr txBox="1">
            <a:spLocks noChangeArrowheads="1"/>
          </p:cNvSpPr>
          <p:nvPr/>
        </p:nvSpPr>
        <p:spPr bwMode="auto">
          <a:xfrm>
            <a:off x="6094413" y="4508500"/>
            <a:ext cx="28702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hu-HU"/>
              <a:t>Munkáltatói kapcsolattartás</a:t>
            </a:r>
          </a:p>
          <a:p>
            <a:pPr>
              <a:buFont typeface="Arial" charset="0"/>
              <a:buChar char="•"/>
            </a:pPr>
            <a:r>
              <a:rPr lang="hu-HU"/>
              <a:t>Közreműködés a partnerekkel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675" y="44450"/>
            <a:ext cx="4700588" cy="9366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Megvalósítási szakaszba lépés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u-HU" sz="28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 smtClean="0"/>
              <a:t>Stratégia paktum szervezeti elfogadása </a:t>
            </a:r>
            <a:r>
              <a:rPr lang="hu-HU" sz="2800" dirty="0" smtClean="0">
                <a:sym typeface="Wingdings" pitchFamily="2" charset="2"/>
              </a:rPr>
              <a:t> a bevonás saját felelősségre megkezdhető</a:t>
            </a:r>
            <a:endParaRPr lang="hu-HU" sz="2800" dirty="0" smtClean="0"/>
          </a:p>
          <a:p>
            <a:pPr lvl="1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hu-HU" sz="2400" dirty="0" smtClean="0"/>
              <a:t>TOP 5.1.1. 2017.05.25.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sz="2800" dirty="0" smtClean="0"/>
              <a:t>Támogatási </a:t>
            </a:r>
            <a:r>
              <a:rPr lang="hu-HU" sz="2800" dirty="0" smtClean="0"/>
              <a:t>szerződés módosítás Irányító Hatóság (IH) elfogadása</a:t>
            </a:r>
          </a:p>
          <a:p>
            <a:pPr lvl="1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hu-HU" sz="2400" dirty="0" smtClean="0"/>
              <a:t>TOP 5.1.1. 2017.07.03.</a:t>
            </a:r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dirty="0" smtClean="0"/>
              <a:t>Képzési </a:t>
            </a:r>
            <a:r>
              <a:rPr lang="hu-HU" dirty="0" smtClean="0"/>
              <a:t>támogatás megkezdése </a:t>
            </a:r>
            <a:r>
              <a:rPr lang="hu-HU" sz="2400" dirty="0" smtClean="0"/>
              <a:t>(</a:t>
            </a:r>
            <a:r>
              <a:rPr lang="hu-HU" sz="2400" dirty="0" smtClean="0"/>
              <a:t>s</a:t>
            </a:r>
            <a:r>
              <a:rPr lang="hu-HU" sz="2400" dirty="0" smtClean="0"/>
              <a:t>iklósi járás): </a:t>
            </a:r>
            <a:r>
              <a:rPr lang="hu-HU" sz="2400" dirty="0" smtClean="0"/>
              <a:t>2017.06.19. </a:t>
            </a:r>
            <a:r>
              <a:rPr lang="hu-HU" sz="2400" dirty="0" smtClean="0">
                <a:sym typeface="Wingdings" pitchFamily="2" charset="2"/>
              </a:rPr>
              <a:t> megvalósítási </a:t>
            </a:r>
            <a:r>
              <a:rPr lang="hu-HU" sz="2400" dirty="0" smtClean="0">
                <a:sym typeface="Wingdings" pitchFamily="2" charset="2"/>
              </a:rPr>
              <a:t>szakasz</a:t>
            </a:r>
            <a:endParaRPr lang="hu-HU" sz="2400" dirty="0" smtClean="0"/>
          </a:p>
          <a:p>
            <a:pPr lvl="1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hu-H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u-HU" sz="2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451AD-A45E-470B-9949-39D6E480AE4D}" type="slidenum">
              <a:rPr lang="hu-HU"/>
              <a:pPr>
                <a:defRPr/>
              </a:pPr>
              <a:t>3</a:t>
            </a:fld>
            <a:endParaRPr lang="hu-H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675" y="44450"/>
            <a:ext cx="4700588" cy="9366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Bevonás megkezdése</a:t>
            </a:r>
            <a:endParaRPr lang="hu-HU" dirty="0"/>
          </a:p>
        </p:txBody>
      </p:sp>
      <p:sp>
        <p:nvSpPr>
          <p:cNvPr id="31746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sz="2800" dirty="0" smtClean="0">
              <a:latin typeface="Arial" charset="0"/>
              <a:cs typeface="Arial" charset="0"/>
            </a:endParaRPr>
          </a:p>
          <a:p>
            <a:r>
              <a:rPr lang="hu-HU" sz="2800" dirty="0" smtClean="0">
                <a:latin typeface="Arial" charset="0"/>
                <a:cs typeface="Arial" charset="0"/>
              </a:rPr>
              <a:t>Felmérések (konzorciumi együttműködés)</a:t>
            </a:r>
            <a:endParaRPr lang="hu-HU" sz="2800" dirty="0" smtClean="0">
              <a:latin typeface="Arial" charset="0"/>
              <a:cs typeface="Arial" charset="0"/>
            </a:endParaRPr>
          </a:p>
          <a:p>
            <a:r>
              <a:rPr lang="hu-HU" sz="2800" dirty="0" smtClean="0">
                <a:latin typeface="Arial" charset="0"/>
                <a:cs typeface="Arial" charset="0"/>
              </a:rPr>
              <a:t>Munkaerő-piaci </a:t>
            </a:r>
            <a:r>
              <a:rPr lang="hu-HU" sz="2800" b="1" dirty="0" smtClean="0">
                <a:latin typeface="Arial" charset="0"/>
                <a:cs typeface="Arial" charset="0"/>
              </a:rPr>
              <a:t>szolgáltatások </a:t>
            </a:r>
            <a:r>
              <a:rPr lang="hu-HU" sz="2800" dirty="0" smtClean="0">
                <a:latin typeface="Arial" charset="0"/>
                <a:cs typeface="Arial" charset="0"/>
              </a:rPr>
              <a:t>megkezdése</a:t>
            </a:r>
          </a:p>
          <a:p>
            <a:r>
              <a:rPr lang="hu-HU" sz="2800" b="1" dirty="0" smtClean="0">
                <a:latin typeface="Arial" charset="0"/>
                <a:cs typeface="Arial" charset="0"/>
              </a:rPr>
              <a:t>Toborzás</a:t>
            </a:r>
          </a:p>
          <a:p>
            <a:r>
              <a:rPr lang="hu-HU" sz="2800" b="1" dirty="0" err="1" smtClean="0">
                <a:latin typeface="Arial" charset="0"/>
                <a:cs typeface="Arial" charset="0"/>
              </a:rPr>
              <a:t>Mentorálás</a:t>
            </a:r>
            <a:endParaRPr lang="hu-HU" sz="2800" dirty="0" smtClean="0">
              <a:latin typeface="Arial" charset="0"/>
              <a:cs typeface="Arial" charset="0"/>
            </a:endParaRPr>
          </a:p>
          <a:p>
            <a:r>
              <a:rPr lang="hu-HU" sz="2800" b="1" dirty="0" smtClean="0">
                <a:latin typeface="Arial" charset="0"/>
                <a:cs typeface="Arial" charset="0"/>
              </a:rPr>
              <a:t>Foglalkoztatás</a:t>
            </a:r>
            <a:r>
              <a:rPr lang="hu-HU" sz="2800" dirty="0" smtClean="0">
                <a:latin typeface="Arial" charset="0"/>
                <a:cs typeface="Arial" charset="0"/>
              </a:rPr>
              <a:t> </a:t>
            </a:r>
            <a:r>
              <a:rPr lang="hu-HU" sz="2800" dirty="0" smtClean="0">
                <a:latin typeface="Arial" charset="0"/>
                <a:cs typeface="Arial" charset="0"/>
              </a:rPr>
              <a:t>megkezdése</a:t>
            </a:r>
            <a:endParaRPr lang="hu-HU" dirty="0" smtClean="0">
              <a:latin typeface="Arial" charset="0"/>
              <a:cs typeface="Arial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5678488" y="6313487"/>
            <a:ext cx="2133600" cy="365125"/>
          </a:xfrm>
        </p:spPr>
        <p:txBody>
          <a:bodyPr/>
          <a:lstStyle/>
          <a:p>
            <a:pPr>
              <a:defRPr/>
            </a:pPr>
            <a:fld id="{E04E1EC4-8291-4838-ABA5-08876594217E}" type="slidenum">
              <a:rPr lang="hu-HU"/>
              <a:pPr>
                <a:defRPr/>
              </a:pPr>
              <a:t>4</a:t>
            </a:fld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Humánerőforrás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Összesen 18 </a:t>
            </a:r>
            <a:r>
              <a:rPr lang="hu-HU" b="1" dirty="0" smtClean="0"/>
              <a:t>szakmai megvalósító </a:t>
            </a:r>
            <a:r>
              <a:rPr lang="hu-HU" dirty="0" smtClean="0"/>
              <a:t>és </a:t>
            </a:r>
            <a:r>
              <a:rPr lang="hu-HU" b="1" dirty="0" smtClean="0"/>
              <a:t>mentor</a:t>
            </a:r>
            <a:r>
              <a:rPr lang="hu-HU" dirty="0" smtClean="0"/>
              <a:t> kolléga 2017 márciusától</a:t>
            </a:r>
          </a:p>
          <a:p>
            <a:pPr>
              <a:buFont typeface="Wingdings"/>
              <a:buChar char="F"/>
            </a:pPr>
            <a:r>
              <a:rPr lang="hu-HU" dirty="0" smtClean="0">
                <a:sym typeface="Wingdings"/>
              </a:rPr>
              <a:t>2 fő főosztály, 4 fő komlói, 3 fő mohácsi, 3 fő siklósi, 3 fő szigetvári, 2 fő sellyei, 1 fő </a:t>
            </a:r>
            <a:r>
              <a:rPr lang="hu-HU" dirty="0" err="1" smtClean="0">
                <a:sym typeface="Wingdings"/>
              </a:rPr>
              <a:t>szentlőrinci</a:t>
            </a:r>
            <a:r>
              <a:rPr lang="hu-HU" dirty="0" smtClean="0">
                <a:sym typeface="Wingdings"/>
              </a:rPr>
              <a:t> járás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816012-5B96-44B1-9130-3180437FE9A9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675" y="44450"/>
            <a:ext cx="4700588" cy="9366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Mérföldkövek</a:t>
            </a:r>
            <a:endParaRPr lang="hu-HU" dirty="0"/>
          </a:p>
        </p:txBody>
      </p:sp>
      <p:sp>
        <p:nvSpPr>
          <p:cNvPr id="31746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u-HU" sz="1800" b="1" dirty="0" smtClean="0">
                <a:latin typeface="Arial" charset="0"/>
                <a:cs typeface="Arial" charset="0"/>
              </a:rPr>
              <a:t>Képzések megkezdése</a:t>
            </a:r>
            <a:endParaRPr lang="hu-HU" sz="1800" i="1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hu-HU" sz="1800" b="1" dirty="0" smtClean="0"/>
              <a:t>2017. 06.18. </a:t>
            </a:r>
          </a:p>
          <a:p>
            <a:pPr>
              <a:buNone/>
            </a:pPr>
            <a:r>
              <a:rPr lang="hu-HU" sz="1800" dirty="0" smtClean="0"/>
              <a:t>	Június </a:t>
            </a:r>
            <a:r>
              <a:rPr lang="hu-HU" sz="1800" dirty="0" smtClean="0"/>
              <a:t>16. napjával megtörtént az első bevonás a projektbe, amelynek kimenete egy foglalkoztatói igényen alapuló képzési szakirányra történő irányítás volt, ezzel teljesítve a projekt negyedik, </a:t>
            </a:r>
            <a:r>
              <a:rPr lang="hu-HU" sz="1800" b="1" i="1" dirty="0" smtClean="0"/>
              <a:t>„Képzések megkezdése”</a:t>
            </a:r>
            <a:r>
              <a:rPr lang="hu-HU" sz="1800" dirty="0" smtClean="0"/>
              <a:t> mérföldkövét. A megvalósítási szakaszba lépve a bevonás szinte minden projektet érintő járásban megindult. </a:t>
            </a:r>
            <a:endParaRPr lang="hu-HU" sz="1800" dirty="0" smtClean="0"/>
          </a:p>
          <a:p>
            <a:pPr algn="ctr">
              <a:buNone/>
            </a:pPr>
            <a:endParaRPr lang="hu-HU" sz="1800" b="1" dirty="0" smtClean="0"/>
          </a:p>
          <a:p>
            <a:pPr algn="ctr">
              <a:buNone/>
            </a:pPr>
            <a:r>
              <a:rPr lang="hu-HU" sz="1800" b="1" dirty="0" smtClean="0"/>
              <a:t>Foglalkoztatása megkezdése</a:t>
            </a:r>
            <a:endParaRPr lang="hu-HU" sz="1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u-HU" sz="1800" b="1" dirty="0" smtClean="0"/>
              <a:t>2017. 08. 18.</a:t>
            </a:r>
          </a:p>
          <a:p>
            <a:pPr>
              <a:buNone/>
            </a:pPr>
            <a:r>
              <a:rPr lang="hu-HU" sz="1800" b="1" i="1" dirty="0" smtClean="0"/>
              <a:t>„Foglalkoztatása megkezdése”</a:t>
            </a:r>
            <a:r>
              <a:rPr lang="hu-HU" sz="1800" i="1" dirty="0" smtClean="0"/>
              <a:t> </a:t>
            </a:r>
            <a:r>
              <a:rPr lang="hu-HU" sz="1800" dirty="0" smtClean="0"/>
              <a:t>mérföldkövet az előírt céldátumáig megindította a Kormányhivatal, a Sellyei Járásban egy fő támogatott foglalkoztatása kezdődött meg 2017. augusztus 15. napjától. A mérföldkő dátumáig további 3 fő került bevonásra (1 fő szigetvári járás, 2 fő siklósi járás) a projektbe. </a:t>
            </a:r>
            <a:endParaRPr lang="hu-HU" sz="1800" i="1" dirty="0" smtClean="0">
              <a:solidFill>
                <a:srgbClr val="FF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4E1EC4-8291-4838-ABA5-08876594217E}" type="slidenum">
              <a:rPr lang="hu-HU"/>
              <a:pPr>
                <a:defRPr/>
              </a:pPr>
              <a:t>6</a:t>
            </a:fld>
            <a:endParaRPr lang="hu-H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675" y="44450"/>
            <a:ext cx="4700588" cy="9366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Támogatások </a:t>
            </a:r>
            <a:endParaRPr lang="hu-HU" dirty="0"/>
          </a:p>
        </p:txBody>
      </p:sp>
      <p:sp>
        <p:nvSpPr>
          <p:cNvPr id="41986" name="Tartalom helye 2"/>
          <p:cNvSpPr>
            <a:spLocks noGrp="1"/>
          </p:cNvSpPr>
          <p:nvPr>
            <p:ph idx="1"/>
          </p:nvPr>
        </p:nvSpPr>
        <p:spPr>
          <a:xfrm>
            <a:off x="447675" y="1484313"/>
            <a:ext cx="8229600" cy="4525962"/>
          </a:xfrm>
        </p:spPr>
        <p:txBody>
          <a:bodyPr/>
          <a:lstStyle/>
          <a:p>
            <a:r>
              <a:rPr lang="hu-HU" sz="1500" b="1" dirty="0" smtClean="0">
                <a:latin typeface="Arial" charset="0"/>
                <a:cs typeface="Arial" charset="0"/>
              </a:rPr>
              <a:t>Képzési támogatás + képzés ideje alatti keresetpótló juttatás és egyéb kapcsolódó támogatások</a:t>
            </a:r>
            <a:r>
              <a:rPr lang="hu-HU" sz="2000" dirty="0" smtClean="0">
                <a:latin typeface="Arial" charset="0"/>
                <a:cs typeface="Arial" charset="0"/>
              </a:rPr>
              <a:t> </a:t>
            </a:r>
            <a:r>
              <a:rPr lang="hu-HU" sz="1300" dirty="0" smtClean="0">
                <a:latin typeface="Arial" charset="0"/>
                <a:cs typeface="Arial" charset="0"/>
              </a:rPr>
              <a:t>(utazási tám.,szállás, étkezés, gyermekfelügyelet, hozzátartozó gondozásával járó </a:t>
            </a:r>
            <a:r>
              <a:rPr lang="hu-HU" sz="1300" dirty="0" err="1" smtClean="0">
                <a:latin typeface="Arial" charset="0"/>
                <a:cs typeface="Arial" charset="0"/>
              </a:rPr>
              <a:t>ktsg.-ek</a:t>
            </a:r>
            <a:r>
              <a:rPr lang="hu-HU" sz="1300" dirty="0" smtClean="0">
                <a:latin typeface="Arial" charset="0"/>
                <a:cs typeface="Arial" charset="0"/>
              </a:rPr>
              <a:t>)</a:t>
            </a:r>
          </a:p>
          <a:p>
            <a:r>
              <a:rPr lang="hu-HU" sz="1500" b="1" dirty="0" smtClean="0">
                <a:latin typeface="Arial" charset="0"/>
                <a:cs typeface="Arial" charset="0"/>
              </a:rPr>
              <a:t>Foglalkoztatás bővítését szolgáló támogatás (bértámogatás)</a:t>
            </a:r>
            <a:r>
              <a:rPr lang="hu-HU" sz="1700" b="1" dirty="0" smtClean="0">
                <a:latin typeface="Arial" charset="0"/>
                <a:cs typeface="Arial" charset="0"/>
              </a:rPr>
              <a:t> </a:t>
            </a:r>
            <a:r>
              <a:rPr lang="hu-HU" sz="1300" dirty="0" err="1" smtClean="0">
                <a:latin typeface="Arial" charset="0"/>
                <a:cs typeface="Arial" charset="0"/>
              </a:rPr>
              <a:t>max</a:t>
            </a:r>
            <a:r>
              <a:rPr lang="hu-HU" sz="1300" dirty="0" smtClean="0">
                <a:latin typeface="Arial" charset="0"/>
                <a:cs typeface="Arial" charset="0"/>
              </a:rPr>
              <a:t>.</a:t>
            </a:r>
            <a:r>
              <a:rPr lang="hu-HU" sz="1300" b="1" dirty="0" smtClean="0">
                <a:latin typeface="Arial" charset="0"/>
                <a:cs typeface="Arial" charset="0"/>
              </a:rPr>
              <a:t> </a:t>
            </a:r>
            <a:r>
              <a:rPr lang="hu-HU" sz="1300" dirty="0" smtClean="0">
                <a:latin typeface="Arial" charset="0"/>
                <a:cs typeface="Arial" charset="0"/>
              </a:rPr>
              <a:t>8+4 (12+</a:t>
            </a:r>
            <a:r>
              <a:rPr lang="hu-HU" sz="1300" dirty="0" err="1" smtClean="0">
                <a:latin typeface="Arial" charset="0"/>
                <a:cs typeface="Arial" charset="0"/>
              </a:rPr>
              <a:t>12</a:t>
            </a:r>
            <a:r>
              <a:rPr lang="hu-HU" sz="1300" dirty="0" smtClean="0">
                <a:latin typeface="Arial" charset="0"/>
                <a:cs typeface="Arial" charset="0"/>
              </a:rPr>
              <a:t>) hónapra, legfeljebb 70% </a:t>
            </a:r>
          </a:p>
          <a:p>
            <a:r>
              <a:rPr lang="hu-HU" sz="1500" b="1" dirty="0" smtClean="0">
                <a:latin typeface="Arial" charset="0"/>
                <a:cs typeface="Arial" charset="0"/>
              </a:rPr>
              <a:t>Bérköltség támogatások</a:t>
            </a:r>
          </a:p>
          <a:p>
            <a:pPr lvl="1"/>
            <a:r>
              <a:rPr lang="hu-HU" sz="1400" b="1" dirty="0" smtClean="0">
                <a:latin typeface="Arial" charset="0"/>
                <a:cs typeface="Arial" charset="0"/>
              </a:rPr>
              <a:t>Munkatapasztalat szerzés céljából legfeljebb 90 napra 100 %</a:t>
            </a:r>
          </a:p>
          <a:p>
            <a:pPr lvl="1">
              <a:buFont typeface="Arial" charset="0"/>
              <a:buNone/>
            </a:pPr>
            <a:r>
              <a:rPr lang="hu-HU" sz="1400" dirty="0" smtClean="0">
                <a:latin typeface="Arial" charset="0"/>
                <a:cs typeface="Arial" charset="0"/>
              </a:rPr>
              <a:t>      </a:t>
            </a:r>
            <a:r>
              <a:rPr lang="hu-HU" sz="1300" dirty="0" smtClean="0">
                <a:latin typeface="Arial" charset="0"/>
                <a:cs typeface="Arial" charset="0"/>
              </a:rPr>
              <a:t>90 napos munkatapasztalat szerzés -&gt; ügyfél regisztrálása álláskeresőként -&gt; 8+4 támogatott foglalkoztatás -&gt; paktumban álláshoz jutók száma indikátor (PR25)</a:t>
            </a:r>
          </a:p>
          <a:p>
            <a:pPr lvl="1"/>
            <a:r>
              <a:rPr lang="hu-HU" sz="1400" b="1" dirty="0" smtClean="0">
                <a:latin typeface="Arial" charset="0"/>
                <a:cs typeface="Arial" charset="0"/>
              </a:rPr>
              <a:t>Max. 8+4 hónapra legfeljebb 100%</a:t>
            </a:r>
          </a:p>
          <a:p>
            <a:r>
              <a:rPr lang="hu-HU" sz="1500" b="1" dirty="0" smtClean="0">
                <a:latin typeface="Arial" charset="0"/>
                <a:cs typeface="Arial" charset="0"/>
              </a:rPr>
              <a:t>Mobilitási/lakhatási támogatások</a:t>
            </a:r>
          </a:p>
          <a:p>
            <a:pPr lvl="1"/>
            <a:r>
              <a:rPr lang="hu-HU" sz="1400" b="1" dirty="0" smtClean="0">
                <a:latin typeface="Arial" charset="0"/>
                <a:cs typeface="Arial" charset="0"/>
              </a:rPr>
              <a:t>Munkába járáshoz </a:t>
            </a:r>
            <a:r>
              <a:rPr lang="hu-HU" sz="1400" b="1" dirty="0" err="1" smtClean="0">
                <a:latin typeface="Arial" charset="0"/>
                <a:cs typeface="Arial" charset="0"/>
              </a:rPr>
              <a:t>kapcs</a:t>
            </a:r>
            <a:r>
              <a:rPr lang="hu-HU" sz="1400" b="1" dirty="0" smtClean="0">
                <a:latin typeface="Arial" charset="0"/>
                <a:cs typeface="Arial" charset="0"/>
              </a:rPr>
              <a:t>. utazási </a:t>
            </a:r>
            <a:r>
              <a:rPr lang="hu-HU" sz="1400" b="1" dirty="0" err="1" smtClean="0">
                <a:latin typeface="Arial" charset="0"/>
                <a:cs typeface="Arial" charset="0"/>
              </a:rPr>
              <a:t>ktsg</a:t>
            </a:r>
            <a:r>
              <a:rPr lang="hu-HU" sz="1400" b="1" dirty="0" smtClean="0">
                <a:latin typeface="Arial" charset="0"/>
                <a:cs typeface="Arial" charset="0"/>
              </a:rPr>
              <a:t>. térítés</a:t>
            </a:r>
          </a:p>
          <a:p>
            <a:pPr lvl="1"/>
            <a:r>
              <a:rPr lang="hu-HU" sz="1400" b="1" dirty="0" smtClean="0">
                <a:latin typeface="Arial" charset="0"/>
                <a:cs typeface="Arial" charset="0"/>
              </a:rPr>
              <a:t>Munkába járáshoz </a:t>
            </a:r>
            <a:r>
              <a:rPr lang="hu-HU" sz="1400" b="1" dirty="0" err="1" smtClean="0">
                <a:latin typeface="Arial" charset="0"/>
                <a:cs typeface="Arial" charset="0"/>
              </a:rPr>
              <a:t>kapcs</a:t>
            </a:r>
            <a:r>
              <a:rPr lang="hu-HU" sz="1400" b="1" dirty="0" smtClean="0">
                <a:latin typeface="Arial" charset="0"/>
                <a:cs typeface="Arial" charset="0"/>
              </a:rPr>
              <a:t>. csoportos személyszállítás támogatása</a:t>
            </a:r>
          </a:p>
          <a:p>
            <a:pPr lvl="1"/>
            <a:r>
              <a:rPr lang="hu-HU" sz="1400" b="1" dirty="0" smtClean="0">
                <a:latin typeface="Arial" charset="0"/>
                <a:cs typeface="Arial" charset="0"/>
              </a:rPr>
              <a:t>Lakhatási támogatás</a:t>
            </a:r>
          </a:p>
          <a:p>
            <a:r>
              <a:rPr lang="hu-HU" sz="1500" b="1" dirty="0" smtClean="0">
                <a:latin typeface="Arial" charset="0"/>
                <a:cs typeface="Arial" charset="0"/>
              </a:rPr>
              <a:t>Vállalkozóvá válási támogatás</a:t>
            </a:r>
          </a:p>
          <a:p>
            <a:endParaRPr lang="hu-HU" sz="1500" b="1" dirty="0" smtClean="0"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hu-HU" sz="1600" b="1" dirty="0" smtClean="0">
              <a:latin typeface="Arial" charset="0"/>
              <a:cs typeface="Arial" charset="0"/>
            </a:endParaRPr>
          </a:p>
          <a:p>
            <a:endParaRPr lang="hu-HU" sz="20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</a:pPr>
            <a:endParaRPr lang="hu-HU" dirty="0" smtClean="0">
              <a:latin typeface="Arial" charset="0"/>
              <a:cs typeface="Arial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08E166-0D1A-486B-BE5A-0716070497B7}" type="slidenum">
              <a:rPr lang="hu-HU"/>
              <a:pPr>
                <a:defRPr/>
              </a:pPr>
              <a:t>7</a:t>
            </a:fld>
            <a:endParaRPr lang="hu-H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Bevonási adatok 2017.11.30-ig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1900" dirty="0" smtClean="0"/>
              <a:t>A </a:t>
            </a:r>
            <a:r>
              <a:rPr lang="hu-HU" sz="1900" dirty="0" smtClean="0"/>
              <a:t>bevonás, a </a:t>
            </a:r>
            <a:r>
              <a:rPr lang="hu-HU" sz="1900" dirty="0" smtClean="0"/>
              <a:t>célcsoporttal való kapcsolatfelvétel, az érintett partnerek, foglalkoztatók </a:t>
            </a:r>
            <a:r>
              <a:rPr lang="hu-HU" sz="1900" b="1" dirty="0" smtClean="0"/>
              <a:t>tájékoztatása</a:t>
            </a:r>
            <a:r>
              <a:rPr lang="hu-HU" sz="1900" dirty="0" smtClean="0"/>
              <a:t> folyamatos a projektben érintett </a:t>
            </a:r>
            <a:r>
              <a:rPr lang="hu-HU" sz="1900" dirty="0" smtClean="0"/>
              <a:t>járásokban.</a:t>
            </a:r>
          </a:p>
          <a:p>
            <a:r>
              <a:rPr lang="hu-HU" sz="1900" dirty="0" smtClean="0"/>
              <a:t>A bevont ügyfelek számára az egyéni igényeknek megfelelően kerül kiajánlásra megfelelő </a:t>
            </a:r>
            <a:r>
              <a:rPr lang="hu-HU" sz="1900" dirty="0" err="1" smtClean="0"/>
              <a:t>munkerő-piaci</a:t>
            </a:r>
            <a:r>
              <a:rPr lang="hu-HU" sz="1900" dirty="0" smtClean="0"/>
              <a:t>, illetve mentori </a:t>
            </a:r>
            <a:r>
              <a:rPr lang="hu-HU" sz="1900" b="1" dirty="0" smtClean="0"/>
              <a:t>szolgáltatási támogatás</a:t>
            </a:r>
            <a:r>
              <a:rPr lang="hu-HU" sz="1900" dirty="0" smtClean="0"/>
              <a:t>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816012-5B96-44B1-9130-3180437FE9A9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259632" y="3501008"/>
          <a:ext cx="6095999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45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 dirty="0">
                          <a:latin typeface="Book Antiqua"/>
                          <a:ea typeface="Times New Roman"/>
                          <a:cs typeface="Times New Roman"/>
                        </a:rPr>
                        <a:t>2017.06.16 -11.30</a:t>
                      </a:r>
                      <a:endParaRPr lang="hu-H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 dirty="0">
                          <a:latin typeface="Book Antiqua"/>
                          <a:ea typeface="Times New Roman"/>
                          <a:cs typeface="Times New Roman"/>
                        </a:rPr>
                        <a:t> Bevontak száma</a:t>
                      </a:r>
                      <a:endParaRPr lang="hu-H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Csak munkaerő-piaci szolgáltatás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képzési támogatás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 dirty="0">
                          <a:latin typeface="Book Antiqua"/>
                          <a:ea typeface="Times New Roman"/>
                          <a:cs typeface="Times New Roman"/>
                        </a:rPr>
                        <a:t>bértámogatás</a:t>
                      </a:r>
                      <a:endParaRPr lang="hu-H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bérköltség támogatás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 dirty="0">
                          <a:latin typeface="Book Antiqua"/>
                          <a:ea typeface="Times New Roman"/>
                          <a:cs typeface="Times New Roman"/>
                        </a:rPr>
                        <a:t>vállalkozóvá válási támogatás</a:t>
                      </a:r>
                      <a:endParaRPr lang="hu-H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5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 dirty="0">
                          <a:latin typeface="Book Antiqua"/>
                          <a:ea typeface="Times New Roman"/>
                          <a:cs typeface="Times New Roman"/>
                        </a:rPr>
                        <a:t>Sellye</a:t>
                      </a:r>
                      <a:endParaRPr lang="hu-H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62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-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-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7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50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5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5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Szigetvár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7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1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1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-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5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-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5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Komló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37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17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-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1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19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-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5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Szentlőrinc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11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1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-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2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8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-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5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Mohács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47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-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-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9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38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-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5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Siklós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43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3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1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-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39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>
                          <a:latin typeface="Book Antiqua"/>
                          <a:ea typeface="Times New Roman"/>
                          <a:cs typeface="Times New Roman"/>
                        </a:rPr>
                        <a:t>-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 b="1">
                          <a:latin typeface="Book Antiqua"/>
                          <a:ea typeface="Times New Roman"/>
                          <a:cs typeface="Times New Roman"/>
                        </a:rPr>
                        <a:t>Összesen: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 b="1">
                          <a:latin typeface="Book Antiqua"/>
                          <a:ea typeface="Times New Roman"/>
                          <a:cs typeface="Times New Roman"/>
                        </a:rPr>
                        <a:t>207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 b="1">
                          <a:latin typeface="Book Antiqua"/>
                          <a:ea typeface="Times New Roman"/>
                          <a:cs typeface="Times New Roman"/>
                        </a:rPr>
                        <a:t>22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 b="1">
                          <a:latin typeface="Book Antiqua"/>
                          <a:ea typeface="Times New Roman"/>
                          <a:cs typeface="Times New Roman"/>
                        </a:rPr>
                        <a:t>2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 b="1">
                          <a:latin typeface="Book Antiqua"/>
                          <a:ea typeface="Times New Roman"/>
                          <a:cs typeface="Times New Roman"/>
                        </a:rPr>
                        <a:t>19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 b="1">
                          <a:latin typeface="Book Antiqua"/>
                          <a:ea typeface="Times New Roman"/>
                          <a:cs typeface="Times New Roman"/>
                        </a:rPr>
                        <a:t>159 fő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150" b="1" dirty="0">
                          <a:latin typeface="Book Antiqua"/>
                          <a:ea typeface="Times New Roman"/>
                          <a:cs typeface="Times New Roman"/>
                        </a:rPr>
                        <a:t>5 fő</a:t>
                      </a:r>
                      <a:endParaRPr lang="hu-H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88" y="1412875"/>
            <a:ext cx="4419600" cy="14398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err="1" smtClean="0"/>
              <a:t>KÖSZÖNöm</a:t>
            </a:r>
            <a:r>
              <a:rPr lang="hu-HU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2136</TotalTime>
  <Words>409</Words>
  <Application>Microsoft Office PowerPoint</Application>
  <PresentationFormat>Diavetítés a képernyőre (4:3 oldalarány)</PresentationFormat>
  <Paragraphs>133</Paragraphs>
  <Slides>9</Slides>
  <Notes>7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9</vt:i4>
      </vt:variant>
    </vt:vector>
  </HeadingPairs>
  <TitlesOfParts>
    <vt:vector size="11" baseType="lpstr">
      <vt:lpstr>Office-téma</vt:lpstr>
      <vt:lpstr>Egyéni tervezés</vt:lpstr>
      <vt:lpstr>„Foglalkoztatási Szövetkezés Baranya Felzárkózásáért 2020”  Dézsi-Kocsis Viktória Társadalombiztosítási  és Foglalkoztatási Főosztály 2017. december 13.</vt:lpstr>
      <vt:lpstr>Az együttműködés résztvevői </vt:lpstr>
      <vt:lpstr>Megvalósítási szakaszba lépés</vt:lpstr>
      <vt:lpstr>Bevonás megkezdése</vt:lpstr>
      <vt:lpstr>Humánerőforrás</vt:lpstr>
      <vt:lpstr>Mérföldkövek</vt:lpstr>
      <vt:lpstr>Támogatások </vt:lpstr>
      <vt:lpstr>Bevonási adatok 2017.11.30-ig</vt:lpstr>
      <vt:lpstr>KÖSZÖNöm  A FIGYELMET!</vt:lpstr>
    </vt:vector>
  </TitlesOfParts>
  <Company>novak.adam@gmail.com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kocsisv</cp:lastModifiedBy>
  <cp:revision>240</cp:revision>
  <dcterms:created xsi:type="dcterms:W3CDTF">2014-03-03T11:13:53Z</dcterms:created>
  <dcterms:modified xsi:type="dcterms:W3CDTF">2017-12-13T08:26:55Z</dcterms:modified>
</cp:coreProperties>
</file>