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4"/>
  </p:notesMasterIdLst>
  <p:handoutMasterIdLst>
    <p:handoutMasterId r:id="rId25"/>
  </p:handoutMasterIdLst>
  <p:sldIdLst>
    <p:sldId id="389" r:id="rId2"/>
    <p:sldId id="395" r:id="rId3"/>
    <p:sldId id="397" r:id="rId4"/>
    <p:sldId id="368" r:id="rId5"/>
    <p:sldId id="380" r:id="rId6"/>
    <p:sldId id="370" r:id="rId7"/>
    <p:sldId id="379" r:id="rId8"/>
    <p:sldId id="369" r:id="rId9"/>
    <p:sldId id="376" r:id="rId10"/>
    <p:sldId id="377" r:id="rId11"/>
    <p:sldId id="393" r:id="rId12"/>
    <p:sldId id="394" r:id="rId13"/>
    <p:sldId id="371" r:id="rId14"/>
    <p:sldId id="372" r:id="rId15"/>
    <p:sldId id="381" r:id="rId16"/>
    <p:sldId id="382" r:id="rId17"/>
    <p:sldId id="383" r:id="rId18"/>
    <p:sldId id="384" r:id="rId19"/>
    <p:sldId id="385" r:id="rId20"/>
    <p:sldId id="386" r:id="rId21"/>
    <p:sldId id="388" r:id="rId22"/>
    <p:sldId id="258" r:id="rId23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CCFF"/>
    <a:srgbClr val="AAEEEC"/>
    <a:srgbClr val="99FFCC"/>
    <a:srgbClr val="244BAE"/>
    <a:srgbClr val="929DDE"/>
    <a:srgbClr val="929DDC"/>
    <a:srgbClr val="E0E2F3"/>
    <a:srgbClr val="BEC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9" autoAdjust="0"/>
    <p:restoredTop sz="99301" autoAdjust="0"/>
  </p:normalViewPr>
  <p:slideViewPr>
    <p:cSldViewPr snapToObjects="1">
      <p:cViewPr varScale="1">
        <p:scale>
          <a:sx n="75" d="100"/>
          <a:sy n="75" d="100"/>
        </p:scale>
        <p:origin x="10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0200WDC01\USER\eto_kozos\HELYZETK&#201;P\2017\t&#225;bl&#225;k\havi%20t&#225;bl&#225;k\10%20okt&#243;ber\&#193;br&#225;k%202017.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Pécs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Munka1!$B$2:$S$2</c:f>
              <c:numCache>
                <c:formatCode>General</c:formatCode>
                <c:ptCount val="18"/>
                <c:pt idx="0">
                  <c:v>8788</c:v>
                </c:pt>
                <c:pt idx="1">
                  <c:v>8373</c:v>
                </c:pt>
                <c:pt idx="2">
                  <c:v>6322</c:v>
                </c:pt>
                <c:pt idx="3">
                  <c:v>6749</c:v>
                </c:pt>
                <c:pt idx="4">
                  <c:v>7563</c:v>
                </c:pt>
                <c:pt idx="5">
                  <c:v>7125</c:v>
                </c:pt>
                <c:pt idx="6">
                  <c:v>6696</c:v>
                </c:pt>
                <c:pt idx="7">
                  <c:v>7670</c:v>
                </c:pt>
                <c:pt idx="8">
                  <c:v>7019</c:v>
                </c:pt>
                <c:pt idx="9">
                  <c:v>6591</c:v>
                </c:pt>
                <c:pt idx="10">
                  <c:v>6554</c:v>
                </c:pt>
                <c:pt idx="11">
                  <c:v>6932</c:v>
                </c:pt>
                <c:pt idx="12">
                  <c:v>6000</c:v>
                </c:pt>
                <c:pt idx="13">
                  <c:v>5734</c:v>
                </c:pt>
                <c:pt idx="14">
                  <c:v>4983</c:v>
                </c:pt>
                <c:pt idx="15">
                  <c:v>5384</c:v>
                </c:pt>
                <c:pt idx="16">
                  <c:v>4693</c:v>
                </c:pt>
                <c:pt idx="17">
                  <c:v>4767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66-4A90-AFBD-164AE2F2BBE7}"/>
            </c:ext>
          </c:extLst>
        </c:ser>
        <c:ser>
          <c:idx val="1"/>
          <c:order val="1"/>
          <c:tx>
            <c:strRef>
              <c:f>Munka1!$A$3</c:f>
              <c:strCache>
                <c:ptCount val="1"/>
                <c:pt idx="0">
                  <c:v>Siklós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Munka1!$B$3:$S$3</c:f>
              <c:numCache>
                <c:formatCode>General</c:formatCode>
                <c:ptCount val="18"/>
                <c:pt idx="0">
                  <c:v>3054</c:v>
                </c:pt>
                <c:pt idx="1">
                  <c:v>2905</c:v>
                </c:pt>
                <c:pt idx="2">
                  <c:v>2651</c:v>
                </c:pt>
                <c:pt idx="3">
                  <c:v>3229</c:v>
                </c:pt>
                <c:pt idx="4">
                  <c:v>3119</c:v>
                </c:pt>
                <c:pt idx="5">
                  <c:v>2625</c:v>
                </c:pt>
                <c:pt idx="6">
                  <c:v>2654</c:v>
                </c:pt>
                <c:pt idx="7">
                  <c:v>3511</c:v>
                </c:pt>
                <c:pt idx="8">
                  <c:v>2678</c:v>
                </c:pt>
                <c:pt idx="9">
                  <c:v>2549</c:v>
                </c:pt>
                <c:pt idx="10">
                  <c:v>2548</c:v>
                </c:pt>
                <c:pt idx="11">
                  <c:v>2923</c:v>
                </c:pt>
                <c:pt idx="12">
                  <c:v>2287</c:v>
                </c:pt>
                <c:pt idx="13">
                  <c:v>2254</c:v>
                </c:pt>
                <c:pt idx="14">
                  <c:v>2262</c:v>
                </c:pt>
                <c:pt idx="15">
                  <c:v>2650</c:v>
                </c:pt>
                <c:pt idx="16">
                  <c:v>2405</c:v>
                </c:pt>
                <c:pt idx="17">
                  <c:v>2316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66-4A90-AFBD-164AE2F2BBE7}"/>
            </c:ext>
          </c:extLst>
        </c:ser>
        <c:ser>
          <c:idx val="2"/>
          <c:order val="2"/>
          <c:tx>
            <c:strRef>
              <c:f>Munka1!$A$4</c:f>
              <c:strCache>
                <c:ptCount val="1"/>
                <c:pt idx="0">
                  <c:v>Komló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Munka1!$B$4:$S$4</c:f>
              <c:numCache>
                <c:formatCode>General</c:formatCode>
                <c:ptCount val="18"/>
                <c:pt idx="0">
                  <c:v>2429</c:v>
                </c:pt>
                <c:pt idx="1">
                  <c:v>2147</c:v>
                </c:pt>
                <c:pt idx="2">
                  <c:v>1726</c:v>
                </c:pt>
                <c:pt idx="3">
                  <c:v>2520</c:v>
                </c:pt>
                <c:pt idx="4">
                  <c:v>2030</c:v>
                </c:pt>
                <c:pt idx="5">
                  <c:v>1424</c:v>
                </c:pt>
                <c:pt idx="6">
                  <c:v>1405</c:v>
                </c:pt>
                <c:pt idx="7">
                  <c:v>1924</c:v>
                </c:pt>
                <c:pt idx="8">
                  <c:v>1380</c:v>
                </c:pt>
                <c:pt idx="9">
                  <c:v>1375</c:v>
                </c:pt>
                <c:pt idx="10">
                  <c:v>1310</c:v>
                </c:pt>
                <c:pt idx="11">
                  <c:v>1484</c:v>
                </c:pt>
                <c:pt idx="12">
                  <c:v>1098</c:v>
                </c:pt>
                <c:pt idx="13">
                  <c:v>1068</c:v>
                </c:pt>
                <c:pt idx="14">
                  <c:v>1022</c:v>
                </c:pt>
                <c:pt idx="15">
                  <c:v>1221</c:v>
                </c:pt>
                <c:pt idx="16">
                  <c:v>965</c:v>
                </c:pt>
                <c:pt idx="17">
                  <c:v>1038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66-4A90-AFBD-164AE2F2BBE7}"/>
            </c:ext>
          </c:extLst>
        </c:ser>
        <c:ser>
          <c:idx val="3"/>
          <c:order val="3"/>
          <c:tx>
            <c:strRef>
              <c:f>Munka1!$A$5</c:f>
              <c:strCache>
                <c:ptCount val="1"/>
                <c:pt idx="0">
                  <c:v>Mohács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Munka1!$B$5:$S$5</c:f>
              <c:numCache>
                <c:formatCode>General</c:formatCode>
                <c:ptCount val="18"/>
                <c:pt idx="0">
                  <c:v>2274</c:v>
                </c:pt>
                <c:pt idx="1">
                  <c:v>2294</c:v>
                </c:pt>
                <c:pt idx="2">
                  <c:v>2181</c:v>
                </c:pt>
                <c:pt idx="3">
                  <c:v>2356</c:v>
                </c:pt>
                <c:pt idx="4">
                  <c:v>2415</c:v>
                </c:pt>
                <c:pt idx="5">
                  <c:v>2080</c:v>
                </c:pt>
                <c:pt idx="6">
                  <c:v>2110</c:v>
                </c:pt>
                <c:pt idx="7">
                  <c:v>2556</c:v>
                </c:pt>
                <c:pt idx="8">
                  <c:v>1895</c:v>
                </c:pt>
                <c:pt idx="9">
                  <c:v>1653</c:v>
                </c:pt>
                <c:pt idx="10">
                  <c:v>1596</c:v>
                </c:pt>
                <c:pt idx="11">
                  <c:v>2081</c:v>
                </c:pt>
                <c:pt idx="12">
                  <c:v>1435</c:v>
                </c:pt>
                <c:pt idx="13">
                  <c:v>1432</c:v>
                </c:pt>
                <c:pt idx="14">
                  <c:v>1535</c:v>
                </c:pt>
                <c:pt idx="15">
                  <c:v>1800</c:v>
                </c:pt>
                <c:pt idx="16">
                  <c:v>1385</c:v>
                </c:pt>
                <c:pt idx="17">
                  <c:v>1444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66-4A90-AFBD-164AE2F2BBE7}"/>
            </c:ext>
          </c:extLst>
        </c:ser>
        <c:ser>
          <c:idx val="4"/>
          <c:order val="4"/>
          <c:tx>
            <c:strRef>
              <c:f>Munka1!$A$6</c:f>
              <c:strCache>
                <c:ptCount val="1"/>
                <c:pt idx="0">
                  <c:v>Szigetvár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Munka1!$B$6:$S$6</c:f>
              <c:numCache>
                <c:formatCode>General</c:formatCode>
                <c:ptCount val="18"/>
                <c:pt idx="0">
                  <c:v>1632</c:v>
                </c:pt>
                <c:pt idx="1">
                  <c:v>1694</c:v>
                </c:pt>
                <c:pt idx="2">
                  <c:v>1507</c:v>
                </c:pt>
                <c:pt idx="3">
                  <c:v>2431</c:v>
                </c:pt>
                <c:pt idx="4">
                  <c:v>2039</c:v>
                </c:pt>
                <c:pt idx="5">
                  <c:v>1420</c:v>
                </c:pt>
                <c:pt idx="6">
                  <c:v>1521</c:v>
                </c:pt>
                <c:pt idx="7">
                  <c:v>1915</c:v>
                </c:pt>
                <c:pt idx="8">
                  <c:v>1572</c:v>
                </c:pt>
                <c:pt idx="9">
                  <c:v>1617</c:v>
                </c:pt>
                <c:pt idx="10">
                  <c:v>1413</c:v>
                </c:pt>
                <c:pt idx="11">
                  <c:v>1450</c:v>
                </c:pt>
                <c:pt idx="12">
                  <c:v>1403</c:v>
                </c:pt>
                <c:pt idx="13">
                  <c:v>1431</c:v>
                </c:pt>
                <c:pt idx="14">
                  <c:v>1393</c:v>
                </c:pt>
                <c:pt idx="15">
                  <c:v>1474</c:v>
                </c:pt>
                <c:pt idx="16">
                  <c:v>1436</c:v>
                </c:pt>
                <c:pt idx="17">
                  <c:v>1582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66-4A90-AFBD-164AE2F2BBE7}"/>
            </c:ext>
          </c:extLst>
        </c:ser>
        <c:ser>
          <c:idx val="5"/>
          <c:order val="5"/>
          <c:tx>
            <c:strRef>
              <c:f>Munka1!$A$7</c:f>
              <c:strCache>
                <c:ptCount val="1"/>
                <c:pt idx="0">
                  <c:v>Sellye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Munka1!$B$7:$S$7</c:f>
              <c:numCache>
                <c:formatCode>General</c:formatCode>
                <c:ptCount val="18"/>
                <c:pt idx="0">
                  <c:v>1524</c:v>
                </c:pt>
                <c:pt idx="1">
                  <c:v>1133</c:v>
                </c:pt>
                <c:pt idx="2">
                  <c:v>876</c:v>
                </c:pt>
                <c:pt idx="3">
                  <c:v>1627</c:v>
                </c:pt>
                <c:pt idx="4">
                  <c:v>1234</c:v>
                </c:pt>
                <c:pt idx="5">
                  <c:v>975</c:v>
                </c:pt>
                <c:pt idx="6">
                  <c:v>1155</c:v>
                </c:pt>
                <c:pt idx="7">
                  <c:v>1432</c:v>
                </c:pt>
                <c:pt idx="8">
                  <c:v>996</c:v>
                </c:pt>
                <c:pt idx="9">
                  <c:v>995</c:v>
                </c:pt>
                <c:pt idx="10">
                  <c:v>928</c:v>
                </c:pt>
                <c:pt idx="11">
                  <c:v>963</c:v>
                </c:pt>
                <c:pt idx="12">
                  <c:v>945</c:v>
                </c:pt>
                <c:pt idx="13">
                  <c:v>958</c:v>
                </c:pt>
                <c:pt idx="14">
                  <c:v>897</c:v>
                </c:pt>
                <c:pt idx="15">
                  <c:v>1074</c:v>
                </c:pt>
                <c:pt idx="16">
                  <c:v>1085</c:v>
                </c:pt>
                <c:pt idx="17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66-4A90-AFBD-164AE2F2BBE7}"/>
            </c:ext>
          </c:extLst>
        </c:ser>
        <c:ser>
          <c:idx val="6"/>
          <c:order val="6"/>
          <c:tx>
            <c:strRef>
              <c:f>Munka1!$A$8</c:f>
              <c:strCache>
                <c:ptCount val="1"/>
                <c:pt idx="0">
                  <c:v>Hegyhát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Munka1!$B$8:$S$8</c:f>
              <c:numCache>
                <c:formatCode>General</c:formatCode>
                <c:ptCount val="18"/>
                <c:pt idx="0">
                  <c:v>1217</c:v>
                </c:pt>
                <c:pt idx="1">
                  <c:v>1100</c:v>
                </c:pt>
                <c:pt idx="2">
                  <c:v>910</c:v>
                </c:pt>
                <c:pt idx="3">
                  <c:v>1031</c:v>
                </c:pt>
                <c:pt idx="4">
                  <c:v>1097</c:v>
                </c:pt>
                <c:pt idx="5">
                  <c:v>914</c:v>
                </c:pt>
                <c:pt idx="6">
                  <c:v>940</c:v>
                </c:pt>
                <c:pt idx="7">
                  <c:v>1053</c:v>
                </c:pt>
                <c:pt idx="8">
                  <c:v>846</c:v>
                </c:pt>
                <c:pt idx="9">
                  <c:v>795</c:v>
                </c:pt>
                <c:pt idx="10">
                  <c:v>812</c:v>
                </c:pt>
                <c:pt idx="11">
                  <c:v>860</c:v>
                </c:pt>
                <c:pt idx="12">
                  <c:v>767</c:v>
                </c:pt>
                <c:pt idx="13">
                  <c:v>796</c:v>
                </c:pt>
                <c:pt idx="14">
                  <c:v>661</c:v>
                </c:pt>
                <c:pt idx="15">
                  <c:v>846</c:v>
                </c:pt>
                <c:pt idx="16">
                  <c:v>736</c:v>
                </c:pt>
                <c:pt idx="17">
                  <c:v>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66-4A90-AFBD-164AE2F2BBE7}"/>
            </c:ext>
          </c:extLst>
        </c:ser>
        <c:ser>
          <c:idx val="7"/>
          <c:order val="7"/>
          <c:tx>
            <c:strRef>
              <c:f>Munka1!$A$9</c:f>
              <c:strCache>
                <c:ptCount val="1"/>
                <c:pt idx="0">
                  <c:v>Szentlőrinc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Munka1!$B$9:$S$9</c:f>
              <c:numCache>
                <c:formatCode>General</c:formatCode>
                <c:ptCount val="18"/>
                <c:pt idx="0">
                  <c:v>1137</c:v>
                </c:pt>
                <c:pt idx="1">
                  <c:v>1089</c:v>
                </c:pt>
                <c:pt idx="2">
                  <c:v>827</c:v>
                </c:pt>
                <c:pt idx="3">
                  <c:v>1107</c:v>
                </c:pt>
                <c:pt idx="4">
                  <c:v>946</c:v>
                </c:pt>
                <c:pt idx="5">
                  <c:v>856</c:v>
                </c:pt>
                <c:pt idx="6">
                  <c:v>750</c:v>
                </c:pt>
                <c:pt idx="7">
                  <c:v>848</c:v>
                </c:pt>
                <c:pt idx="8">
                  <c:v>689</c:v>
                </c:pt>
                <c:pt idx="9">
                  <c:v>677</c:v>
                </c:pt>
                <c:pt idx="10">
                  <c:v>582</c:v>
                </c:pt>
                <c:pt idx="11">
                  <c:v>752</c:v>
                </c:pt>
                <c:pt idx="12">
                  <c:v>527</c:v>
                </c:pt>
                <c:pt idx="13">
                  <c:v>560</c:v>
                </c:pt>
                <c:pt idx="14">
                  <c:v>485</c:v>
                </c:pt>
                <c:pt idx="15">
                  <c:v>782</c:v>
                </c:pt>
                <c:pt idx="16">
                  <c:v>598</c:v>
                </c:pt>
                <c:pt idx="17">
                  <c:v>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66-4A90-AFBD-164AE2F2BBE7}"/>
            </c:ext>
          </c:extLst>
        </c:ser>
        <c:ser>
          <c:idx val="8"/>
          <c:order val="8"/>
          <c:tx>
            <c:strRef>
              <c:f>Munka1!$A$10</c:f>
              <c:strCache>
                <c:ptCount val="1"/>
                <c:pt idx="0">
                  <c:v>Bóly</c:v>
                </c:pt>
              </c:strCache>
            </c:strRef>
          </c:tx>
          <c:invertIfNegative val="0"/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Munka1!$B$10:$S$10</c:f>
              <c:numCache>
                <c:formatCode>General</c:formatCode>
                <c:ptCount val="18"/>
                <c:pt idx="0">
                  <c:v>571</c:v>
                </c:pt>
                <c:pt idx="1">
                  <c:v>542</c:v>
                </c:pt>
                <c:pt idx="2">
                  <c:v>495</c:v>
                </c:pt>
                <c:pt idx="3">
                  <c:v>675</c:v>
                </c:pt>
                <c:pt idx="4">
                  <c:v>541</c:v>
                </c:pt>
                <c:pt idx="5">
                  <c:v>481</c:v>
                </c:pt>
                <c:pt idx="6">
                  <c:v>556</c:v>
                </c:pt>
                <c:pt idx="7">
                  <c:v>621</c:v>
                </c:pt>
                <c:pt idx="8">
                  <c:v>451</c:v>
                </c:pt>
                <c:pt idx="9">
                  <c:v>419</c:v>
                </c:pt>
                <c:pt idx="10">
                  <c:v>507</c:v>
                </c:pt>
                <c:pt idx="11">
                  <c:v>587</c:v>
                </c:pt>
                <c:pt idx="12">
                  <c:v>403</c:v>
                </c:pt>
                <c:pt idx="13">
                  <c:v>363</c:v>
                </c:pt>
                <c:pt idx="14">
                  <c:v>383</c:v>
                </c:pt>
                <c:pt idx="15">
                  <c:v>516</c:v>
                </c:pt>
                <c:pt idx="16">
                  <c:v>392</c:v>
                </c:pt>
                <c:pt idx="17">
                  <c:v>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66-4A90-AFBD-164AE2F2BBE7}"/>
            </c:ext>
          </c:extLst>
        </c:ser>
        <c:ser>
          <c:idx val="9"/>
          <c:order val="9"/>
          <c:tx>
            <c:strRef>
              <c:f>Munka1!$A$11</c:f>
              <c:strCache>
                <c:ptCount val="1"/>
                <c:pt idx="0">
                  <c:v>Pécsvárad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layout>
                <c:manualLayout>
                  <c:x val="2.2522522522522574E-3"/>
                  <c:y val="3.5171871365111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866-4A90-AFBD-164AE2F2BBE7}"/>
                </c:ext>
              </c:extLst>
            </c:dLbl>
            <c:dLbl>
              <c:idx val="5"/>
              <c:layout>
                <c:manualLayout>
                  <c:x val="6.7567567567567606E-3"/>
                  <c:y val="2.5579542810990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C866-4A90-AFBD-164AE2F2BBE7}"/>
                </c:ext>
              </c:extLst>
            </c:dLbl>
            <c:dLbl>
              <c:idx val="6"/>
              <c:layout>
                <c:manualLayout>
                  <c:x val="2.2522522522522574E-3"/>
                  <c:y val="3.5171871365111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866-4A90-AFBD-164AE2F2BBE7}"/>
                </c:ext>
              </c:extLst>
            </c:dLbl>
            <c:dLbl>
              <c:idx val="8"/>
              <c:layout>
                <c:manualLayout>
                  <c:x val="4.5045045045045053E-3"/>
                  <c:y val="3.5171871365111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C866-4A90-AFBD-164AE2F2BBE7}"/>
                </c:ext>
              </c:extLst>
            </c:dLbl>
            <c:dLbl>
              <c:idx val="9"/>
              <c:layout>
                <c:manualLayout>
                  <c:x val="6.7567567567567606E-3"/>
                  <c:y val="4.4764199919233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866-4A90-AFBD-164AE2F2BBE7}"/>
                </c:ext>
              </c:extLst>
            </c:dLbl>
            <c:dLbl>
              <c:idx val="10"/>
              <c:layout>
                <c:manualLayout>
                  <c:x val="2.2522522522523416E-3"/>
                  <c:y val="5.1159085621980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C866-4A90-AFBD-164AE2F2BBE7}"/>
                </c:ext>
              </c:extLst>
            </c:dLbl>
            <c:dLbl>
              <c:idx val="11"/>
              <c:layout>
                <c:manualLayout>
                  <c:x val="0"/>
                  <c:y val="2.5579542810990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C866-4A90-AFBD-164AE2F2BBE7}"/>
                </c:ext>
              </c:extLst>
            </c:dLbl>
            <c:dLbl>
              <c:idx val="12"/>
              <c:layout>
                <c:manualLayout>
                  <c:x val="6.7567567567566843E-3"/>
                  <c:y val="7.6738628432971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C866-4A90-AFBD-164AE2F2BBE7}"/>
                </c:ext>
              </c:extLst>
            </c:dLbl>
            <c:dLbl>
              <c:idx val="13"/>
              <c:layout>
                <c:manualLayout>
                  <c:x val="4.5045045045045053E-3"/>
                  <c:y val="8.3133514135718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C866-4A90-AFBD-164AE2F2BBE7}"/>
                </c:ext>
              </c:extLst>
            </c:dLbl>
            <c:dLbl>
              <c:idx val="14"/>
              <c:layout>
                <c:manualLayout>
                  <c:x val="2.2522522522522574E-3"/>
                  <c:y val="9.5923285541213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C866-4A90-AFBD-164AE2F2BBE7}"/>
                </c:ext>
              </c:extLst>
            </c:dLbl>
            <c:dLbl>
              <c:idx val="15"/>
              <c:layout>
                <c:manualLayout>
                  <c:x val="2.2522522522522574E-3"/>
                  <c:y val="6.0751414176102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C866-4A90-AFBD-164AE2F2BBE7}"/>
                </c:ext>
              </c:extLst>
            </c:dLbl>
            <c:dLbl>
              <c:idx val="16"/>
              <c:layout>
                <c:manualLayout>
                  <c:x val="0"/>
                  <c:y val="9.272584268984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C866-4A90-AFBD-164AE2F2BBE7}"/>
                </c:ext>
              </c:extLst>
            </c:dLbl>
            <c:dLbl>
              <c:idx val="17"/>
              <c:layout>
                <c:manualLayout>
                  <c:x val="6.7567567567567606E-3"/>
                  <c:y val="8.633095698709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C866-4A90-AFBD-164AE2F2B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Munka1!$B$1:$S$1</c:f>
              <c:strCache>
                <c:ptCount val="18"/>
                <c:pt idx="0">
                  <c:v>2013.06</c:v>
                </c:pt>
                <c:pt idx="1">
                  <c:v>2013.09</c:v>
                </c:pt>
                <c:pt idx="2">
                  <c:v>2013.12</c:v>
                </c:pt>
                <c:pt idx="3">
                  <c:v>2014.03</c:v>
                </c:pt>
                <c:pt idx="4">
                  <c:v>2014.06</c:v>
                </c:pt>
                <c:pt idx="5">
                  <c:v>2014.09</c:v>
                </c:pt>
                <c:pt idx="6">
                  <c:v>2014.12</c:v>
                </c:pt>
                <c:pt idx="7">
                  <c:v>2015.03</c:v>
                </c:pt>
                <c:pt idx="8">
                  <c:v>2015.06</c:v>
                </c:pt>
                <c:pt idx="9">
                  <c:v>2015.09</c:v>
                </c:pt>
                <c:pt idx="10">
                  <c:v>2015.12</c:v>
                </c:pt>
                <c:pt idx="11">
                  <c:v>2016.03</c:v>
                </c:pt>
                <c:pt idx="12">
                  <c:v>2016.06</c:v>
                </c:pt>
                <c:pt idx="13">
                  <c:v>2016.09</c:v>
                </c:pt>
                <c:pt idx="14">
                  <c:v>2016.12</c:v>
                </c:pt>
                <c:pt idx="15">
                  <c:v>2017.03</c:v>
                </c:pt>
                <c:pt idx="16">
                  <c:v>2017.06</c:v>
                </c:pt>
                <c:pt idx="17">
                  <c:v>2017.09</c:v>
                </c:pt>
              </c:strCache>
            </c:strRef>
          </c:cat>
          <c:val>
            <c:numRef>
              <c:f>Munka1!$B$12:$S$12</c:f>
              <c:numCache>
                <c:formatCode>General</c:formatCode>
                <c:ptCount val="18"/>
                <c:pt idx="0">
                  <c:v>23107</c:v>
                </c:pt>
                <c:pt idx="1">
                  <c:v>21797</c:v>
                </c:pt>
                <c:pt idx="2">
                  <c:v>17969</c:v>
                </c:pt>
                <c:pt idx="3">
                  <c:v>22271</c:v>
                </c:pt>
                <c:pt idx="4">
                  <c:v>21502</c:v>
                </c:pt>
                <c:pt idx="5">
                  <c:v>18339</c:v>
                </c:pt>
                <c:pt idx="6">
                  <c:v>18196</c:v>
                </c:pt>
                <c:pt idx="7">
                  <c:v>22073</c:v>
                </c:pt>
                <c:pt idx="8">
                  <c:v>17936</c:v>
                </c:pt>
                <c:pt idx="9">
                  <c:v>17025</c:v>
                </c:pt>
                <c:pt idx="10">
                  <c:v>16588</c:v>
                </c:pt>
                <c:pt idx="11">
                  <c:v>18428</c:v>
                </c:pt>
                <c:pt idx="12">
                  <c:v>15174</c:v>
                </c:pt>
                <c:pt idx="13">
                  <c:v>14908</c:v>
                </c:pt>
                <c:pt idx="14">
                  <c:v>13904</c:v>
                </c:pt>
                <c:pt idx="15">
                  <c:v>16065</c:v>
                </c:pt>
                <c:pt idx="16">
                  <c:v>14023</c:v>
                </c:pt>
                <c:pt idx="17">
                  <c:v>14146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866-4A90-AFBD-164AE2F2B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9322352"/>
        <c:axId val="489322744"/>
        <c:axId val="0"/>
      </c:bar3DChart>
      <c:catAx>
        <c:axId val="489322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u-HU"/>
          </a:p>
        </c:txPr>
        <c:crossAx val="489322744"/>
        <c:crosses val="autoZero"/>
        <c:auto val="1"/>
        <c:lblAlgn val="ctr"/>
        <c:lblOffset val="100"/>
        <c:noMultiLvlLbl val="0"/>
      </c:catAx>
      <c:valAx>
        <c:axId val="489322744"/>
        <c:scaling>
          <c:orientation val="minMax"/>
          <c:max val="24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hu-HU"/>
          </a:p>
        </c:txPr>
        <c:crossAx val="489322352"/>
        <c:crosses val="autoZero"/>
        <c:crossBetween val="between"/>
        <c:majorUnit val="2000"/>
      </c:valAx>
    </c:plotArea>
    <c:legend>
      <c:legendPos val="b"/>
      <c:layout/>
      <c:overlay val="0"/>
      <c:txPr>
        <a:bodyPr/>
        <a:lstStyle/>
        <a:p>
          <a:pPr>
            <a:defRPr sz="1000" b="1"/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869395867502489"/>
          <c:y val="2.229956569321162E-2"/>
          <c:w val="0.79486483611048908"/>
          <c:h val="0.9777004343067891"/>
        </c:manualLayout>
      </c:layout>
      <c:bar3DChart>
        <c:barDir val="bar"/>
        <c:grouping val="clustered"/>
        <c:varyColors val="1"/>
        <c:ser>
          <c:idx val="0"/>
          <c:order val="0"/>
          <c:tx>
            <c:strRef>
              <c:f>Ráta!$B$3</c:f>
              <c:strCache>
                <c:ptCount val="1"/>
                <c:pt idx="0">
                  <c:v>Munkavállalói korú népességhez</c:v>
                </c:pt>
              </c:strCache>
            </c:strRef>
          </c:tx>
          <c:spPr>
            <a:solidFill>
              <a:srgbClr val="F8A15A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E-46A3-A0F2-6D15BDD2E1CC}"/>
              </c:ext>
            </c:extLst>
          </c:dPt>
          <c:dPt>
            <c:idx val="14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E-46A3-A0F2-6D15BDD2E1C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Ráta!$A$4:$A$24</c:f>
              <c:strCache>
                <c:ptCount val="21"/>
                <c:pt idx="0">
                  <c:v>Győr-Moson-Sopron</c:v>
                </c:pt>
                <c:pt idx="1">
                  <c:v>Főváros</c:v>
                </c:pt>
                <c:pt idx="2">
                  <c:v>Vas</c:v>
                </c:pt>
                <c:pt idx="3">
                  <c:v>Veszprém</c:v>
                </c:pt>
                <c:pt idx="4">
                  <c:v>Komárom-Esztergom</c:v>
                </c:pt>
                <c:pt idx="5">
                  <c:v>Pest</c:v>
                </c:pt>
                <c:pt idx="6">
                  <c:v>Fejér</c:v>
                </c:pt>
                <c:pt idx="7">
                  <c:v>Csongrád</c:v>
                </c:pt>
                <c:pt idx="8">
                  <c:v>Zala</c:v>
                </c:pt>
                <c:pt idx="9">
                  <c:v>Országos</c:v>
                </c:pt>
                <c:pt idx="10">
                  <c:v>Bács-Kiskun</c:v>
                </c:pt>
                <c:pt idx="11">
                  <c:v>Tolna</c:v>
                </c:pt>
                <c:pt idx="12">
                  <c:v>Békés</c:v>
                </c:pt>
                <c:pt idx="13">
                  <c:v>Heves</c:v>
                </c:pt>
                <c:pt idx="14">
                  <c:v>Baranya</c:v>
                </c:pt>
                <c:pt idx="15">
                  <c:v>Jász-Nagykun-Szolnok</c:v>
                </c:pt>
                <c:pt idx="16">
                  <c:v>Hajdú-Bihar</c:v>
                </c:pt>
                <c:pt idx="17">
                  <c:v>Somogy</c:v>
                </c:pt>
                <c:pt idx="18">
                  <c:v>Szabolcs-Szatmár-Bereg</c:v>
                </c:pt>
                <c:pt idx="19">
                  <c:v>Borsod-Abauj-Zemplén</c:v>
                </c:pt>
                <c:pt idx="20">
                  <c:v>Nógrád</c:v>
                </c:pt>
              </c:strCache>
            </c:strRef>
          </c:cat>
          <c:val>
            <c:numRef>
              <c:f>Ráta!$B$4:$B$24</c:f>
              <c:numCache>
                <c:formatCode>0.0%</c:formatCode>
                <c:ptCount val="21"/>
                <c:pt idx="0">
                  <c:v>1.0000000000000005E-2</c:v>
                </c:pt>
                <c:pt idx="1">
                  <c:v>1.6000000000000011E-2</c:v>
                </c:pt>
                <c:pt idx="2">
                  <c:v>2.3E-2</c:v>
                </c:pt>
                <c:pt idx="3">
                  <c:v>2.4E-2</c:v>
                </c:pt>
                <c:pt idx="4">
                  <c:v>2.4E-2</c:v>
                </c:pt>
                <c:pt idx="5">
                  <c:v>2.5000000000000001E-2</c:v>
                </c:pt>
                <c:pt idx="6">
                  <c:v>2.8000000000000001E-2</c:v>
                </c:pt>
                <c:pt idx="7">
                  <c:v>2.8000000000000001E-2</c:v>
                </c:pt>
                <c:pt idx="8">
                  <c:v>3.500000000000001E-2</c:v>
                </c:pt>
                <c:pt idx="9">
                  <c:v>3.7999999999999999E-2</c:v>
                </c:pt>
                <c:pt idx="10">
                  <c:v>3.7999999999999999E-2</c:v>
                </c:pt>
                <c:pt idx="11">
                  <c:v>4.0000000000000022E-2</c:v>
                </c:pt>
                <c:pt idx="12">
                  <c:v>4.5000000000000012E-2</c:v>
                </c:pt>
                <c:pt idx="13">
                  <c:v>5.1999999999999998E-2</c:v>
                </c:pt>
                <c:pt idx="14">
                  <c:v>5.1999999999999998E-2</c:v>
                </c:pt>
                <c:pt idx="15">
                  <c:v>5.5000000000000014E-2</c:v>
                </c:pt>
                <c:pt idx="16">
                  <c:v>5.8000000000000003E-2</c:v>
                </c:pt>
                <c:pt idx="17">
                  <c:v>6.3E-2</c:v>
                </c:pt>
                <c:pt idx="18">
                  <c:v>6.8000000000000019E-2</c:v>
                </c:pt>
                <c:pt idx="19">
                  <c:v>7.5000000000000011E-2</c:v>
                </c:pt>
                <c:pt idx="20">
                  <c:v>8.0000000000000043E-2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E-46A3-A0F2-6D15BDD2E1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89319608"/>
        <c:axId val="489316080"/>
        <c:axId val="0"/>
      </c:bar3DChart>
      <c:catAx>
        <c:axId val="48931960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89316080"/>
        <c:crosses val="autoZero"/>
        <c:auto val="1"/>
        <c:lblAlgn val="ctr"/>
        <c:lblOffset val="100"/>
        <c:noMultiLvlLbl val="0"/>
      </c:catAx>
      <c:valAx>
        <c:axId val="489316080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one"/>
        <c:crossAx val="48931960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7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67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50322E-958F-4AB7-8C58-228E87A9394C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309"/>
            <a:ext cx="2946247" cy="496731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2F7BA78-1F5A-4807-8D2A-649247C9D8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261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7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67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ABFD09-1AC2-471A-86C2-C5B4AFDCF44E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288" y="4714953"/>
            <a:ext cx="5439101" cy="4467387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309"/>
            <a:ext cx="2946247" cy="496731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22E574-6975-4BA2-BEF9-B95F2A4990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531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9EC52-ED57-4A9C-A3C0-79A5A757E559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990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50179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C8EC84-37D5-489B-9135-92A7859EF2C5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237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 userDrawn="1"/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AF27-1DAA-4F72-982A-16CF2BD51C42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7042-200C-4B6D-BA41-070800EF5BD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A5CA-B0B5-4515-BF52-6F9E49EEC9B3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6A749-D5E8-418C-BD96-2252CC6197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 userDrawn="1"/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D790-2A37-4B89-8A6B-863C8842F531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97FE0-B5DD-486B-A078-F06F351B302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1AA74-EECE-4CD3-B277-9F5AA724B2FB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4FEE1-D6B9-4C4F-B888-9DDEE34F58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56714-0417-41E7-B299-0FF5463818AE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F09D-F66D-45B7-A20A-731818AB3A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9A517-D34E-4EF9-9D01-0025655C38AD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C468E-6CD0-485C-AA95-9B01CAB5FB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36C74-163D-4B33-9BFD-889C4FD2918E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3163D-C3B5-4BC3-9966-DCE8DDE9995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495800" y="3886200"/>
            <a:ext cx="4343400" cy="914400"/>
          </a:xfrm>
        </p:spPr>
        <p:txBody>
          <a:bodyPr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ED37D3-AC3D-49B9-B4FA-82F9A0D696BC}" type="datetimeFigureOut">
              <a:rPr lang="hu-HU"/>
              <a:pPr>
                <a:defRPr/>
              </a:pPr>
              <a:t>2017. 12. 19.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C3DF3B-4FDC-4988-A895-9E117926FC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0" r:id="rId2"/>
    <p:sldLayoutId id="2147483836" r:id="rId3"/>
    <p:sldLayoutId id="2147483831" r:id="rId4"/>
    <p:sldLayoutId id="2147483832" r:id="rId5"/>
    <p:sldLayoutId id="2147483837" r:id="rId6"/>
    <p:sldLayoutId id="2147483833" r:id="rId7"/>
    <p:sldLayoutId id="2147483834" r:id="rId8"/>
    <p:sldLayoutId id="2147483838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 cap="all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139952" y="476672"/>
            <a:ext cx="5004048" cy="4968552"/>
          </a:xfrm>
        </p:spPr>
        <p:txBody>
          <a:bodyPr/>
          <a:lstStyle/>
          <a:p>
            <a:pPr algn="ctr"/>
            <a:r>
              <a:rPr lang="hu-H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BARANYA MEGYEI KORMÁNYHIVATAL</a:t>
            </a:r>
            <a:r>
              <a:rPr lang="hu-HU" sz="3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u-HU" sz="3500" dirty="0" smtClean="0">
                <a:latin typeface="Arial" pitchFamily="34" charset="0"/>
                <a:cs typeface="Arial" pitchFamily="34" charset="0"/>
              </a:rPr>
            </a:br>
            <a:r>
              <a:rPr lang="hu-HU" sz="3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u-HU" sz="3500" dirty="0" smtClean="0">
                <a:latin typeface="Arial" pitchFamily="34" charset="0"/>
                <a:cs typeface="Arial" pitchFamily="34" charset="0"/>
              </a:rPr>
            </a:br>
            <a:r>
              <a:rPr lang="hu-HU" sz="3500" dirty="0">
                <a:latin typeface="Arial" pitchFamily="34" charset="0"/>
                <a:cs typeface="Arial" pitchFamily="34" charset="0"/>
              </a:rPr>
              <a:t>GINOP </a:t>
            </a:r>
            <a:r>
              <a:rPr lang="hu-HU" sz="3500" dirty="0" smtClean="0">
                <a:latin typeface="Arial" pitchFamily="34" charset="0"/>
                <a:cs typeface="Arial" pitchFamily="34" charset="0"/>
              </a:rPr>
              <a:t>5.2.1-14</a:t>
            </a:r>
            <a:br>
              <a:rPr lang="hu-HU" sz="3500" dirty="0" smtClean="0">
                <a:latin typeface="Arial" pitchFamily="34" charset="0"/>
                <a:cs typeface="Arial" pitchFamily="34" charset="0"/>
              </a:rPr>
            </a:br>
            <a:r>
              <a:rPr lang="hu-HU" sz="3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u-HU" sz="3500" dirty="0" smtClean="0">
                <a:latin typeface="Arial" pitchFamily="34" charset="0"/>
                <a:cs typeface="Arial" pitchFamily="34" charset="0"/>
              </a:rPr>
            </a:br>
            <a:r>
              <a:rPr lang="hu-HU" sz="3200" cap="none" dirty="0" smtClean="0">
                <a:latin typeface="Arial" pitchFamily="34" charset="0"/>
                <a:cs typeface="Arial" pitchFamily="34" charset="0"/>
              </a:rPr>
              <a:t>Ifjúság Garancia</a:t>
            </a:r>
            <a:br>
              <a:rPr lang="hu-HU" sz="3200" cap="none" dirty="0" smtClean="0">
                <a:latin typeface="Arial" pitchFamily="34" charset="0"/>
                <a:cs typeface="Arial" pitchFamily="34" charset="0"/>
              </a:rPr>
            </a:br>
            <a:r>
              <a:rPr lang="hu-HU" sz="3000" cap="none" dirty="0" smtClean="0">
                <a:latin typeface="Arial" pitchFamily="34" charset="0"/>
                <a:cs typeface="Arial" pitchFamily="34" charset="0"/>
              </a:rPr>
              <a:t/>
            </a:r>
            <a:br>
              <a:rPr lang="hu-HU" sz="3000" cap="none" dirty="0" smtClean="0">
                <a:latin typeface="Arial" pitchFamily="34" charset="0"/>
                <a:cs typeface="Arial" pitchFamily="34" charset="0"/>
              </a:rPr>
            </a:br>
            <a:r>
              <a:rPr lang="hu-HU" sz="2400" cap="none" dirty="0" smtClean="0">
                <a:latin typeface="Arial" pitchFamily="34" charset="0"/>
                <a:cs typeface="Arial" pitchFamily="34" charset="0"/>
              </a:rPr>
              <a:t>Fábos Nóra</a:t>
            </a:r>
            <a:br>
              <a:rPr lang="hu-HU" sz="2400" cap="none" dirty="0" smtClean="0">
                <a:latin typeface="Arial" pitchFamily="34" charset="0"/>
                <a:cs typeface="Arial" pitchFamily="34" charset="0"/>
              </a:rPr>
            </a:br>
            <a:r>
              <a:rPr lang="hu-HU" sz="2400" cap="none" dirty="0" smtClean="0">
                <a:latin typeface="Arial" pitchFamily="34" charset="0"/>
                <a:cs typeface="Arial" pitchFamily="34" charset="0"/>
              </a:rPr>
              <a:t>2015.09.17.</a:t>
            </a:r>
            <a:br>
              <a:rPr lang="hu-HU" sz="2400" cap="none" dirty="0" smtClean="0">
                <a:latin typeface="Arial" pitchFamily="34" charset="0"/>
                <a:cs typeface="Arial" pitchFamily="34" charset="0"/>
              </a:rPr>
            </a:br>
            <a:r>
              <a:rPr lang="hu-HU" sz="2400" cap="none" dirty="0" err="1" smtClean="0">
                <a:latin typeface="Arial" pitchFamily="34" charset="0"/>
                <a:cs typeface="Arial" pitchFamily="34" charset="0"/>
              </a:rPr>
              <a:t>Munkaerőpiaci</a:t>
            </a:r>
            <a:r>
              <a:rPr lang="hu-HU" sz="2400" cap="none" dirty="0" smtClean="0">
                <a:latin typeface="Arial" pitchFamily="34" charset="0"/>
                <a:cs typeface="Arial" pitchFamily="34" charset="0"/>
              </a:rPr>
              <a:t> Osztály</a:t>
            </a:r>
            <a:r>
              <a:rPr lang="hu-HU" sz="3000" cap="none" dirty="0">
                <a:latin typeface="Arial" pitchFamily="34" charset="0"/>
                <a:cs typeface="Arial" pitchFamily="34" charset="0"/>
              </a:rPr>
              <a:t/>
            </a:r>
            <a:br>
              <a:rPr lang="hu-HU" sz="3000" cap="none" dirty="0">
                <a:latin typeface="Arial" pitchFamily="34" charset="0"/>
                <a:cs typeface="Arial" pitchFamily="34" charset="0"/>
              </a:rPr>
            </a:br>
            <a:endParaRPr lang="en-US" sz="3000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427984" y="5445224"/>
            <a:ext cx="4608512" cy="1008112"/>
          </a:xfrm>
        </p:spPr>
        <p:txBody>
          <a:bodyPr>
            <a:normAutofit fontScale="62500" lnSpcReduction="20000"/>
          </a:bodyPr>
          <a:lstStyle/>
          <a:p>
            <a:pPr mar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hu-HU" sz="20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 az Észak-magyarországi, az Észak-alföldi, a Dél-alföldi és a Dél-dunántúli régióban az ifjúsági foglalkoztatási kezdeményezés keretében támogatásban részesül. 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 descr="GINOP521_0917_eslőoldal_jépégéne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4"/>
          <p:cNvSpPr txBox="1">
            <a:spLocks/>
          </p:cNvSpPr>
          <p:nvPr/>
        </p:nvSpPr>
        <p:spPr>
          <a:xfrm>
            <a:off x="4230216" y="233648"/>
            <a:ext cx="5004048" cy="6435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500" b="1" cap="all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hu-HU" sz="28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 „Foglalkoztatási Szövetkezés Baranya Felzárkózásáért 2020” projekt helyzete és  </a:t>
            </a:r>
            <a:r>
              <a:rPr lang="hu-HU" sz="28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egyéb FOGLALKOZTATÁST ELŐSEGÍTŐ TÁMOGATÁSOK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hu-HU" sz="2000" b="1" cap="all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b="1" cap="all" dirty="0">
              <a:solidFill>
                <a:schemeClr val="bg1"/>
              </a:solidFill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Dr. </a:t>
            </a:r>
            <a:r>
              <a:rPr kumimoji="0" lang="hu-HU" sz="2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horváth</a:t>
            </a: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Zoltán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kormánymegbízott</a:t>
            </a:r>
            <a:r>
              <a:rPr kumimoji="0" lang="hu-HU" sz="35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hu-HU" sz="35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u-HU" sz="35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hu-HU" sz="35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u-HU" sz="35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hu-HU" sz="35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hu-H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hu-H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 Placeholder 16"/>
          <p:cNvSpPr txBox="1">
            <a:spLocks/>
          </p:cNvSpPr>
          <p:nvPr/>
        </p:nvSpPr>
        <p:spPr>
          <a:xfrm>
            <a:off x="4580384" y="5445224"/>
            <a:ext cx="4608512" cy="12241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lvl="0" indent="-51435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-51435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79512" y="1412776"/>
            <a:ext cx="36004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8" name="Picture 0" descr="BacsKiskun_fej.tif"/>
          <p:cNvPicPr/>
          <p:nvPr/>
        </p:nvPicPr>
        <p:blipFill>
          <a:blip r:embed="rId4"/>
          <a:srcRect l="38097" r="38097"/>
          <a:stretch>
            <a:fillRect/>
          </a:stretch>
        </p:blipFill>
        <p:spPr bwMode="auto">
          <a:xfrm>
            <a:off x="683568" y="1628800"/>
            <a:ext cx="25922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60648"/>
            <a:ext cx="815646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 smtClean="0">
                <a:latin typeface="Arial" charset="0"/>
                <a:cs typeface="Arial" charset="0"/>
              </a:rPr>
              <a:t>A </a:t>
            </a:r>
            <a:r>
              <a:rPr lang="hu-HU" sz="1800" dirty="0" smtClean="0"/>
              <a:t>TOP 6.8.2-15 „Helyi foglalkoztatási együttműködések a megyei jogú város területén és várostérségében” </a:t>
            </a:r>
            <a:r>
              <a:rPr lang="hu-HU" sz="1800" dirty="0" smtClean="0">
                <a:latin typeface="Arial" charset="0"/>
                <a:cs typeface="Arial" charset="0"/>
              </a:rPr>
              <a:t>projekt </a:t>
            </a:r>
            <a:r>
              <a:rPr lang="hu-HU" dirty="0" smtClean="0">
                <a:latin typeface="Arial" charset="0"/>
                <a:cs typeface="Arial" charset="0"/>
              </a:rPr>
              <a:t/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</p:nvPr>
        </p:nvGraphicFramePr>
        <p:xfrm>
          <a:off x="899592" y="1412776"/>
          <a:ext cx="7004331" cy="1895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1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663">
                <a:tc rowSpan="5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TOP 6.8.2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Támogatási szerződés szerint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megvalósítás időszaka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 smtClean="0"/>
                        <a:t>201</a:t>
                      </a:r>
                      <a:r>
                        <a:rPr lang="hu-HU" sz="1200" dirty="0" smtClean="0"/>
                        <a:t>6</a:t>
                      </a:r>
                      <a:r>
                        <a:rPr lang="da-DK" sz="1200" dirty="0" smtClean="0"/>
                        <a:t>. </a:t>
                      </a:r>
                      <a:r>
                        <a:rPr lang="hu-HU" sz="1200" dirty="0" smtClean="0"/>
                        <a:t>július</a:t>
                      </a:r>
                      <a:r>
                        <a:rPr lang="da-DK" sz="1200" dirty="0" smtClean="0"/>
                        <a:t> 1. - 20</a:t>
                      </a:r>
                      <a:r>
                        <a:rPr lang="hu-HU" sz="1200" dirty="0" smtClean="0"/>
                        <a:t>21</a:t>
                      </a:r>
                      <a:r>
                        <a:rPr lang="da-DK" sz="1200" dirty="0" smtClean="0"/>
                        <a:t>.</a:t>
                      </a:r>
                      <a:r>
                        <a:rPr lang="hu-HU" sz="1200" dirty="0" smtClean="0"/>
                        <a:t> június</a:t>
                      </a:r>
                      <a:r>
                        <a:rPr lang="da-DK" sz="1200" dirty="0" smtClean="0"/>
                        <a:t> </a:t>
                      </a:r>
                      <a:r>
                        <a:rPr lang="hu-HU" sz="1200" dirty="0" smtClean="0"/>
                        <a:t>24</a:t>
                      </a:r>
                      <a:r>
                        <a:rPr lang="da-DK" sz="1200" dirty="0" smtClean="0"/>
                        <a:t>.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7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bevonandó létszám (fő)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420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66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Bevonandó létszám 2018.10.24-ig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200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272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támogatási keret (Ft)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555 001</a:t>
                      </a:r>
                      <a:r>
                        <a:rPr lang="hu-HU" sz="1400" baseline="0" dirty="0" smtClean="0"/>
                        <a:t> 000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áblázat 7"/>
          <p:cNvGraphicFramePr>
            <a:graphicFrameLocks noGrp="1"/>
          </p:cNvGraphicFramePr>
          <p:nvPr/>
        </p:nvGraphicFramePr>
        <p:xfrm>
          <a:off x="899592" y="3501008"/>
          <a:ext cx="2467828" cy="162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1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TOP 6.8.2 bevonás </a:t>
                      </a:r>
                      <a:endParaRPr lang="hu-H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422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Létszám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Bevonás aránya Támogatási Szerződés szerint</a:t>
                      </a:r>
                      <a:endParaRPr lang="hu-H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54">
                <a:tc>
                  <a:txBody>
                    <a:bodyPr/>
                    <a:lstStyle/>
                    <a:p>
                      <a:pPr algn="ctr"/>
                      <a:r>
                        <a:rPr lang="hu-HU" sz="1600" b="0" dirty="0" smtClean="0"/>
                        <a:t>25</a:t>
                      </a:r>
                      <a:endParaRPr lang="hu-HU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smtClean="0"/>
                        <a:t>5.95</a:t>
                      </a:r>
                      <a:r>
                        <a:rPr lang="hu-HU" sz="1600" b="0" dirty="0" smtClean="0"/>
                        <a:t>%</a:t>
                      </a:r>
                      <a:endParaRPr lang="hu-HU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4499992" y="3645024"/>
          <a:ext cx="314879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0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 smtClean="0"/>
                        <a:t>TOP 6.8.2 </a:t>
                      </a:r>
                      <a:r>
                        <a:rPr lang="hu-HU" sz="1400" baseline="0" dirty="0" smtClean="0"/>
                        <a:t>kötelezettségvállalás és kifizetés</a:t>
                      </a:r>
                      <a:endParaRPr lang="hu-H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91"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Kötelezettség-vállalás (Ft)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Kifizetés (Ft)</a:t>
                      </a:r>
                      <a:endParaRPr lang="hu-H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21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4 377 259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1 641 272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Eddigi pozitív tapasztalatok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sz="1800" dirty="0" smtClean="0"/>
              <a:t>– megyei rendezvények sikeressége –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11</a:t>
            </a:fld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2123728" y="1700808"/>
            <a:ext cx="53285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Baranya Megyei Állásbörze </a:t>
            </a:r>
          </a:p>
          <a:p>
            <a:pPr algn="ctr"/>
            <a:r>
              <a:rPr lang="hu-HU" dirty="0" smtClean="0"/>
              <a:t>2017. november 16.</a:t>
            </a:r>
            <a:endParaRPr lang="hu-HU" dirty="0"/>
          </a:p>
        </p:txBody>
      </p:sp>
      <p:pic>
        <p:nvPicPr>
          <p:cNvPr id="8" name="Kép 7" descr="IMG_0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4124011" cy="237626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547664" y="5085184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hu-HU" dirty="0" smtClean="0"/>
              <a:t> Több, mint </a:t>
            </a:r>
            <a:r>
              <a:rPr lang="hu-HU" b="1" dirty="0" smtClean="0"/>
              <a:t>1000 fő álláskereső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 Kihelyezett standokon </a:t>
            </a:r>
            <a:r>
              <a:rPr lang="hu-HU" b="1" dirty="0" smtClean="0"/>
              <a:t>37 munkáltató</a:t>
            </a:r>
            <a:endParaRPr lang="hu-HU" dirty="0" smtClean="0"/>
          </a:p>
          <a:p>
            <a:pPr algn="ctr"/>
            <a:r>
              <a:rPr lang="hu-HU" dirty="0" smtClean="0"/>
              <a:t>vett részt,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1" dirty="0" smtClean="0"/>
              <a:t>373 Baranya megyei állásajánlat </a:t>
            </a:r>
            <a:r>
              <a:rPr lang="hu-HU" dirty="0" smtClean="0"/>
              <a:t>került kihelyezésre</a:t>
            </a:r>
          </a:p>
          <a:p>
            <a:pPr algn="ctr"/>
            <a:r>
              <a:rPr lang="hu-HU" dirty="0" smtClean="0"/>
              <a:t>a rendezvényen.</a:t>
            </a:r>
            <a:endParaRPr lang="hu-HU" dirty="0"/>
          </a:p>
        </p:txBody>
      </p:sp>
      <p:pic>
        <p:nvPicPr>
          <p:cNvPr id="13" name="Kép 12" descr="IMG_01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564904"/>
            <a:ext cx="4124011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Eddigi pozitív tapasztalatok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sz="1800" dirty="0" smtClean="0"/>
              <a:t>– megyei rendezvények sikeressége –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2123728" y="1700808"/>
            <a:ext cx="53285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„Saját lábon” vállalkozástervezési vetélkedő</a:t>
            </a:r>
          </a:p>
          <a:p>
            <a:pPr algn="ctr"/>
            <a:r>
              <a:rPr lang="hu-HU" dirty="0" smtClean="0"/>
              <a:t>2017. november 30.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547664" y="508518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1" dirty="0" smtClean="0"/>
              <a:t>15 pályázó </a:t>
            </a:r>
            <a:r>
              <a:rPr lang="hu-HU" dirty="0" smtClean="0"/>
              <a:t>középiskola</a:t>
            </a:r>
          </a:p>
          <a:p>
            <a:pPr algn="ctr">
              <a:buFont typeface="Arial" pitchFamily="34" charset="0"/>
              <a:buChar char="•"/>
            </a:pPr>
            <a:r>
              <a:rPr lang="hu-HU" dirty="0" smtClean="0"/>
              <a:t> A legjobbnak ítélt </a:t>
            </a:r>
            <a:r>
              <a:rPr lang="hu-HU" b="1" dirty="0" smtClean="0"/>
              <a:t>5 pályázó vállalkozástervezési ötletének személyes prezentációja</a:t>
            </a:r>
          </a:p>
          <a:p>
            <a:pPr algn="ctr"/>
            <a:endParaRPr lang="hu-H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1194" y="2564904"/>
            <a:ext cx="412401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564904"/>
            <a:ext cx="410524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572283" cy="93610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GINOP 5.1.1, GINOP 5.2.1 és TOP projektek támogatási eszközei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80520"/>
          </a:xfrm>
        </p:spPr>
        <p:txBody>
          <a:bodyPr/>
          <a:lstStyle/>
          <a:p>
            <a:pPr lvl="0">
              <a:spcBef>
                <a:spcPts val="400"/>
              </a:spcBef>
            </a:pPr>
            <a:r>
              <a:rPr lang="hu-HU" sz="2400" dirty="0" smtClean="0"/>
              <a:t>Képzésekhez kapcsolódó támogatások (képzési költség, keresetpótló juttatás, képzéssel kapcsolatos alkalmassági vizsgálat költsége, képzésre utazás esetén a helyközi utazás költsége)</a:t>
            </a:r>
          </a:p>
          <a:p>
            <a:pPr lvl="0">
              <a:spcBef>
                <a:spcPts val="400"/>
              </a:spcBef>
            </a:pPr>
            <a:r>
              <a:rPr lang="hu-HU" sz="2400" dirty="0" smtClean="0"/>
              <a:t>Munkába járáshoz kapcsolódó támogatás</a:t>
            </a:r>
          </a:p>
          <a:p>
            <a:pPr lvl="0">
              <a:spcBef>
                <a:spcPts val="400"/>
              </a:spcBef>
            </a:pPr>
            <a:r>
              <a:rPr lang="hu-HU" sz="2400" dirty="0" smtClean="0"/>
              <a:t>Vállalkozóvá válás támogatása</a:t>
            </a:r>
          </a:p>
          <a:p>
            <a:pPr lvl="0">
              <a:spcBef>
                <a:spcPts val="400"/>
              </a:spcBef>
            </a:pPr>
            <a:r>
              <a:rPr lang="hu-HU" sz="2400" dirty="0" smtClean="0"/>
              <a:t>Lakhatási támogatás</a:t>
            </a:r>
          </a:p>
          <a:p>
            <a:pPr lvl="0">
              <a:spcBef>
                <a:spcPts val="400"/>
              </a:spcBef>
            </a:pPr>
            <a:r>
              <a:rPr lang="hu-HU" sz="2400" dirty="0" smtClean="0"/>
              <a:t>Bértámogatás</a:t>
            </a:r>
          </a:p>
          <a:p>
            <a:pPr lvl="0">
              <a:spcBef>
                <a:spcPts val="400"/>
              </a:spcBef>
            </a:pPr>
            <a:r>
              <a:rPr lang="hu-HU" sz="2400" dirty="0" smtClean="0"/>
              <a:t>Bérköltség támogatás</a:t>
            </a:r>
          </a:p>
          <a:p>
            <a:pPr lvl="0">
              <a:spcBef>
                <a:spcPts val="400"/>
              </a:spcBef>
              <a:buNone/>
            </a:pPr>
            <a:endParaRPr lang="hu-HU" sz="2000" dirty="0" smtClean="0"/>
          </a:p>
          <a:p>
            <a:pPr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24411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Arial" charset="0"/>
                <a:cs typeface="Arial" charset="0"/>
              </a:rPr>
              <a:t>A GINOP 6.1.1-15 „</a:t>
            </a:r>
            <a:r>
              <a:rPr lang="hu-HU" dirty="0" smtClean="0"/>
              <a:t>Alacsony képzettségűek és közfoglalkoztatottak képzése”</a:t>
            </a:r>
            <a:r>
              <a:rPr lang="hu-HU" dirty="0" smtClean="0">
                <a:latin typeface="Arial" charset="0"/>
                <a:cs typeface="Arial" charset="0"/>
              </a:rPr>
              <a:t> projekt </a:t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6544"/>
          </a:xfrm>
        </p:spPr>
        <p:txBody>
          <a:bodyPr/>
          <a:lstStyle/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Konzorciumvezető:</a:t>
            </a:r>
            <a:r>
              <a:rPr lang="hu-HU" sz="2400" dirty="0" smtClean="0"/>
              <a:t> Nemzeti Szakképzési és Felnőttképzési Hivatal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Kiemelt konzorciumi tag: </a:t>
            </a:r>
            <a:r>
              <a:rPr lang="hu-HU" sz="2400" dirty="0" smtClean="0"/>
              <a:t>Belügyminisztérium 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Konzorciumi tagok: </a:t>
            </a:r>
            <a:r>
              <a:rPr lang="hu-HU" sz="2400" dirty="0" smtClean="0"/>
              <a:t>18 megyei kormányhivatal és a Nemzetgazdasági Minisztérium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Célcsoportok:</a:t>
            </a:r>
            <a:endParaRPr lang="hu-HU" sz="2400" dirty="0" smtClean="0"/>
          </a:p>
          <a:p>
            <a:r>
              <a:rPr lang="hu-HU" sz="2400" dirty="0" smtClean="0"/>
              <a:t>Alacsonyan képzett (elsősorban ISCED 1-2) </a:t>
            </a:r>
            <a:r>
              <a:rPr lang="hu-HU" sz="2400" dirty="0" err="1" smtClean="0"/>
              <a:t>közfoglalkoztatotti</a:t>
            </a:r>
            <a:r>
              <a:rPr lang="hu-HU" sz="2400" dirty="0" smtClean="0"/>
              <a:t> jogviszonyban vagy munkaviszonyban állók. 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Projekt támogatási eszköze: </a:t>
            </a:r>
          </a:p>
          <a:p>
            <a:pPr>
              <a:spcBef>
                <a:spcPts val="400"/>
              </a:spcBef>
            </a:pPr>
            <a:r>
              <a:rPr lang="hu-HU" sz="2400" dirty="0" smtClean="0"/>
              <a:t>képzés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52403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Arial" charset="0"/>
                <a:cs typeface="Arial" charset="0"/>
              </a:rPr>
              <a:t>A GINOP 6.1.1-15 „</a:t>
            </a:r>
            <a:r>
              <a:rPr lang="hu-HU" dirty="0" smtClean="0"/>
              <a:t>Alacsony képzettségűek és közfoglalkoztatottak képzése</a:t>
            </a:r>
            <a:r>
              <a:rPr lang="hu-HU" dirty="0" smtClean="0">
                <a:latin typeface="Arial" charset="0"/>
                <a:cs typeface="Arial" charset="0"/>
              </a:rPr>
              <a:t>” projekt </a:t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</p:nvPr>
        </p:nvGraphicFramePr>
        <p:xfrm>
          <a:off x="683568" y="1628800"/>
          <a:ext cx="6117345" cy="189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3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151">
                <a:tc rowSpan="4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GINOP 6.1.1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Támogatási szerződés szerint</a:t>
                      </a:r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1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megvalósítás időszaka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 smtClean="0"/>
                        <a:t>2015. </a:t>
                      </a:r>
                      <a:r>
                        <a:rPr lang="hu-HU" sz="1200" dirty="0" smtClean="0"/>
                        <a:t>november</a:t>
                      </a:r>
                      <a:r>
                        <a:rPr lang="da-DK" sz="1200" dirty="0" smtClean="0"/>
                        <a:t> 1. - 2018.</a:t>
                      </a:r>
                      <a:r>
                        <a:rPr lang="hu-HU" sz="1200" dirty="0" smtClean="0"/>
                        <a:t> </a:t>
                      </a:r>
                      <a:r>
                        <a:rPr lang="da-DK" sz="1200" dirty="0" smtClean="0"/>
                        <a:t>december 31.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1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bevonandó létszám (fő)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4 945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68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pénzügyi keret (Ft)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1 284 562 648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áblázat 6"/>
          <p:cNvGraphicFramePr>
            <a:graphicFrameLocks noGrp="1"/>
          </p:cNvGraphicFramePr>
          <p:nvPr/>
        </p:nvGraphicFramePr>
        <p:xfrm>
          <a:off x="4499992" y="3891528"/>
          <a:ext cx="3811345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39">
                <a:tc gridSpan="3"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GINOP 6.1.1 bevonás a</a:t>
                      </a:r>
                      <a:r>
                        <a:rPr lang="hu-HU" sz="1600" baseline="0" dirty="0" smtClean="0"/>
                        <a:t> projekt kezdetétől</a:t>
                      </a:r>
                      <a:endParaRPr lang="hu-H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39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Bevonandó ügyfelek száma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Bevont ügyfelek száma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%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80"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4 945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3 125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63%</a:t>
                      </a:r>
                      <a:endParaRPr lang="hu-H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683568" y="3861048"/>
          <a:ext cx="314879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024"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GINOP 6.1.1 </a:t>
                      </a:r>
                      <a:r>
                        <a:rPr lang="hu-HU" sz="1400" baseline="0" dirty="0" smtClean="0"/>
                        <a:t>kötelezettségvállalás és kifizetés</a:t>
                      </a:r>
                      <a:endParaRPr lang="hu-H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91"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err="1" smtClean="0"/>
                        <a:t>Kötelezettség-válallás</a:t>
                      </a:r>
                      <a:r>
                        <a:rPr lang="hu-HU" sz="1400" b="0" dirty="0" smtClean="0"/>
                        <a:t> (Ft)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Kifizetés (Ft)</a:t>
                      </a:r>
                      <a:endParaRPr lang="hu-H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21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692 872 100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609 453</a:t>
                      </a:r>
                      <a:r>
                        <a:rPr lang="hu-HU" sz="1600" baseline="0" dirty="0" smtClean="0"/>
                        <a:t> 927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/>
              <a:t>MEGYEI</a:t>
            </a:r>
            <a:r>
              <a:rPr lang="hu-HU" sz="2800" b="1" dirty="0" smtClean="0">
                <a:solidFill>
                  <a:schemeClr val="bg1"/>
                </a:solidFill>
              </a:rPr>
              <a:t> munkaerő-piaci programok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024336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hu-HU" sz="8800" b="1" dirty="0" smtClean="0"/>
              <a:t>„Mentor – tanár” és „Patrónus” programok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hu-HU" sz="8800" dirty="0" smtClean="0"/>
              <a:t>A program 2005-ben indult, hogy az álláskereső pedagógusok elhelyezkedését, illetve hátrányos helyzetű, lemorzsolódással veszélyeztetett, tanulási nehézségekkel küzdő, tanulók esélyegyenlőségének növelését elősegítse. A program sikerét mutatja, hogy „Patrónus” néven még jelenleg is működik.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hu-HU" sz="8800" dirty="0" smtClean="0"/>
              <a:t>A program keretében 25-30 fő pedagógus, szociális munkás végzettségű álláskeresőt foglalkoztatunk, akik évente 300-500 fő tanulót </a:t>
            </a:r>
            <a:r>
              <a:rPr lang="hu-HU" sz="8800" dirty="0" err="1" smtClean="0"/>
              <a:t>mentorálnak</a:t>
            </a:r>
            <a:r>
              <a:rPr lang="hu-HU" sz="8800" dirty="0" smtClean="0"/>
              <a:t>, ezzel elősegítik az iskolai tanulmányaik befejezését és a pályaválasztást.</a:t>
            </a:r>
          </a:p>
          <a:p>
            <a:pPr algn="just">
              <a:buNone/>
            </a:pPr>
            <a:endParaRPr lang="hu-HU" sz="7400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MEGYEI munkaerő-piaci programok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Autofit/>
          </a:bodyPr>
          <a:lstStyle/>
          <a:p>
            <a:pPr lvl="0" algn="just">
              <a:buNone/>
            </a:pPr>
            <a:r>
              <a:rPr lang="hu-HU" sz="2100" b="1" dirty="0" smtClean="0"/>
              <a:t>„ÖNINDÍTÓ” munkaerőpiaci program</a:t>
            </a:r>
          </a:p>
          <a:p>
            <a:pPr lvl="0" algn="just"/>
            <a:r>
              <a:rPr lang="hu-HU" sz="2100" dirty="0" smtClean="0"/>
              <a:t>2013-ban indult az első „Önindító” programunk, melyet a nagy sikerre való tekintettel minden évben újraindítottunk, így 2016. év végéig 4 projekt indult ezzel a névvel. </a:t>
            </a:r>
          </a:p>
          <a:p>
            <a:pPr lvl="0" algn="just"/>
            <a:r>
              <a:rPr lang="hu-HU" sz="2100" dirty="0" smtClean="0"/>
              <a:t>A program keretében vállalkozói ismereteket sajátítanak el a résztvevők, a képzést követően pedig 2 millió forintos tőkejuttatást kaphatnak illetve 6 havi minimálbérnek megfelelő juttatást. A program ideje alatt, „keresztapák”, mint speciális mentorok segítik a vállalkozásuk elindulását.</a:t>
            </a:r>
          </a:p>
          <a:p>
            <a:pPr lvl="0" algn="just"/>
            <a:r>
              <a:rPr lang="hu-HU" sz="2100" dirty="0" smtClean="0"/>
              <a:t>A program megvalósítását az NFA Dec. Fa keretéből finanszíroztuk, Az eddigi négy program összesen költsége 199 894 854.- forint.</a:t>
            </a:r>
          </a:p>
          <a:p>
            <a:pPr lvl="0" algn="just"/>
            <a:r>
              <a:rPr lang="hu-HU" sz="2100" dirty="0" smtClean="0"/>
              <a:t>Az elmúlt négy programban a résztvevők száma 78 fő, ebből 77 fő fejezte be a képzést. A programokat befejezők közül 72 fő alakított saját vállalkozás, amelyeknek több mint 90%-a jelenleg is működik.</a:t>
            </a:r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MEGYEI munkaerő-piaci programok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39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400"/>
              </a:spcBef>
              <a:buNone/>
            </a:pPr>
            <a:r>
              <a:rPr lang="hu-HU" sz="8600" b="1" dirty="0" smtClean="0"/>
              <a:t>Vállalkozóvá válás támogatása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hu-HU" sz="8600" dirty="0" smtClean="0"/>
              <a:t>Évente hirdeti meg a Baranya Megyei Kormányhivatal a vállalkozóvá válás pályázatát, amelyre mindig nagy az érdeklődés. A vállalkozni szándékozó regisztrált álláskeresők 2 millió Ft-os tőkejuttatást kaphatnak illetve 6 havi minimálbérnek megfelelő juttatást.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hu-HU" sz="8600" dirty="0" smtClean="0"/>
              <a:t>2014-ben 12 fő részesült támogatásban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hu-HU" sz="8600" dirty="0" smtClean="0"/>
              <a:t>2015-ben 15 fő részesült támogatásban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hu-HU" sz="8600" dirty="0" smtClean="0"/>
              <a:t>2016-ban 15 fő részesült támogatásban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hu-HU" sz="8600" dirty="0" smtClean="0"/>
              <a:t>2017-ben 2 fő nyert el támogatást.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hu-HU" sz="8600" b="1" dirty="0" smtClean="0"/>
              <a:t>Négy év alatt 44 fő új vállalkozás született ezzel a támogatási formával.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NFA-2017-KKV kódjelű, mikro-, kis-és középvállalkozások részére munkahelyteremtő támogatás</a:t>
            </a:r>
            <a:endParaRPr lang="hu-HU" sz="2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algn="just"/>
            <a:r>
              <a:rPr lang="hu-HU" sz="2200" dirty="0" smtClean="0">
                <a:cs typeface="Times New Roman" pitchFamily="18" charset="0"/>
              </a:rPr>
              <a:t>A Nemzetgazdasági Minisztérium 2017. július 28-án nyílt pályázatot hirdetett a mikro-, kis- és középvállalkozások (KKV-k) munkahelyteremtő beruházásainak támogatására. </a:t>
            </a:r>
          </a:p>
          <a:p>
            <a:pPr algn="just"/>
            <a:r>
              <a:rPr lang="hu-HU" sz="2200" dirty="0" smtClean="0">
                <a:cs typeface="Times New Roman" pitchFamily="18" charset="0"/>
              </a:rPr>
              <a:t>A Nemzeti Foglalkoztatási Alapból 10 milliárd Ft vissza nem térítendő támogatási keretösszeg állt a pályázók rendelkezésére. Ebből országosan 1100-1200 KKV-nál akár 5000-5500 új munkahely létesíthető, továbbá mintegy 10 000 már meglévő munkahely megőrzése segíthető. 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27584" y="44624"/>
            <a:ext cx="7652403" cy="936104"/>
          </a:xfrm>
        </p:spPr>
        <p:txBody>
          <a:bodyPr>
            <a:normAutofit/>
          </a:bodyPr>
          <a:lstStyle/>
          <a:p>
            <a:pPr algn="ctr"/>
            <a:r>
              <a:rPr lang="hu-HU" sz="2200" dirty="0" smtClean="0"/>
              <a:t>A regisztrált álláskeresők számának alakulása Baranyában 2013-tól</a:t>
            </a:r>
            <a:endParaRPr lang="hu-HU" sz="2200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51520" y="1443038"/>
          <a:ext cx="8496944" cy="515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cs typeface="Times New Roman" pitchFamily="18" charset="0"/>
              </a:rPr>
              <a:t>NFA-2017-KKV kódjelű, mikro-, kis-és középvállalkozások részére munkahelyteremtő támogatás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1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hu-HU" sz="2600" b="1" dirty="0" smtClean="0"/>
              <a:t>A pályázat célja</a:t>
            </a:r>
            <a:endParaRPr lang="hu-HU" sz="2600" dirty="0" smtClean="0"/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hu-HU" sz="2600" dirty="0" smtClean="0"/>
              <a:t>A KKV-k fejlődésének, gazdaságban betöltött szerepének, piaci pozíciójuk javítása érdekében az - új munkahelyek létrehozását eredményező - munkahelyteremtő beruházások támogatása. A pályázat célja továbbá a területi különbségek csökkentése, a térségi felzárkóztatás, a helyi gazdaság megerősítése. A gazdasági, társadalmi és munkaerőpiaci szempontból hátrányos helyzetű térségek, települések felzárkóztatásának érdekében az álláskeresők foglalkoztatásának - kiemelt összegű kiegészítő - támogatása, a foglalkoztatás regionális különbségeinek mérséklése érdekében.  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4700075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b="1" dirty="0" smtClean="0">
                <a:solidFill>
                  <a:schemeClr val="bg1"/>
                </a:solidFill>
              </a:rPr>
              <a:t>NFA-KKV Pályázatok Baranya Megyében</a:t>
            </a:r>
            <a:r>
              <a:rPr lang="hu-HU" b="1" dirty="0" smtClean="0">
                <a:solidFill>
                  <a:srgbClr val="000000"/>
                </a:solidFill>
              </a:rPr>
              <a:t/>
            </a:r>
            <a:br>
              <a:rPr lang="hu-HU" b="1" dirty="0" smtClean="0">
                <a:solidFill>
                  <a:srgbClr val="000000"/>
                </a:solidFill>
              </a:rPr>
            </a:b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1417639"/>
          <a:ext cx="8229600" cy="4580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906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NFA-KKV Pályázatok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6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MEGNEVEZÉS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2011. év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2012. év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2013. év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2014. év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2017. év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257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Beérkezett Pályázatok száma (db)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809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Várható új munkahelyek száma (fő)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061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Igényelt pályázati összeg (e.Ft)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157 594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451 317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1 306 288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1 714 026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1 222 190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257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Nyertes pályázatok száma (db)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061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Új munkahelyek száma (fő)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061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Elnyert pályázati összeg (e.Ft)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157 594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365 213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1 185 914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1 400 772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634 884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2988" y="1412875"/>
            <a:ext cx="4419600" cy="14398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sz="1800" dirty="0" smtClean="0"/>
              <a:t>Dr. HORVÁTH ZOLTÁN</a:t>
            </a:r>
            <a:br>
              <a:rPr lang="hu-HU" sz="1800" dirty="0" smtClean="0"/>
            </a:br>
            <a:r>
              <a:rPr lang="hu-HU" sz="1800" dirty="0" smtClean="0"/>
              <a:t>KORMÁNYMEGBÍZOTT</a:t>
            </a:r>
            <a:r>
              <a:rPr lang="hu-HU" sz="1600" dirty="0"/>
              <a:t/>
            </a:r>
            <a:br>
              <a:rPr lang="hu-HU" sz="1600" dirty="0"/>
            </a:br>
            <a:r>
              <a:rPr lang="hu-HU" sz="1600" dirty="0"/>
              <a:t/>
            </a:r>
            <a:br>
              <a:rPr lang="hu-HU" sz="1600" dirty="0"/>
            </a:b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936104"/>
          </a:xfrm>
        </p:spPr>
        <p:txBody>
          <a:bodyPr>
            <a:normAutofit/>
          </a:bodyPr>
          <a:lstStyle/>
          <a:p>
            <a:pPr algn="ctr"/>
            <a:r>
              <a:rPr lang="hu-HU" sz="2200" dirty="0" smtClean="0"/>
              <a:t>AZ álláskeresők aránya 2017 októberében a munkavállalói korú népességhez mérten</a:t>
            </a:r>
            <a:endParaRPr lang="hu-HU" sz="2200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79512" y="1268760"/>
          <a:ext cx="8496944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712" y="44624"/>
            <a:ext cx="4700075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Arial" charset="0"/>
                <a:cs typeface="Arial" charset="0"/>
              </a:rPr>
              <a:t>A GINOP 5.1.1-15 „Út a munkaerőpiacra” projekt </a:t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pPr>
              <a:spcBef>
                <a:spcPts val="400"/>
              </a:spcBef>
              <a:buNone/>
            </a:pPr>
            <a:r>
              <a:rPr lang="hu-HU" sz="2000" b="1" dirty="0" smtClean="0"/>
              <a:t>Konzorciumvezető:</a:t>
            </a:r>
            <a:r>
              <a:rPr lang="hu-HU" sz="2000" dirty="0" smtClean="0"/>
              <a:t> Nemzetgazdasági Minisztérium</a:t>
            </a:r>
          </a:p>
          <a:p>
            <a:pPr>
              <a:spcBef>
                <a:spcPts val="400"/>
              </a:spcBef>
              <a:buNone/>
            </a:pPr>
            <a:r>
              <a:rPr lang="hu-HU" sz="2000" b="1" dirty="0" smtClean="0"/>
              <a:t>Konzorciumi tagok: </a:t>
            </a:r>
            <a:r>
              <a:rPr lang="hu-HU" sz="2000" dirty="0" smtClean="0"/>
              <a:t>18 megyei kormányhivatal</a:t>
            </a:r>
          </a:p>
          <a:p>
            <a:pPr>
              <a:spcBef>
                <a:spcPts val="400"/>
              </a:spcBef>
              <a:buNone/>
            </a:pPr>
            <a:r>
              <a:rPr lang="hu-HU" sz="2000" b="1" dirty="0" smtClean="0"/>
              <a:t>Célcsoportok:</a:t>
            </a:r>
            <a:endParaRPr lang="hu-HU" sz="2000" dirty="0" smtClean="0"/>
          </a:p>
          <a:p>
            <a:pPr lvl="0">
              <a:spcBef>
                <a:spcPts val="400"/>
              </a:spcBef>
            </a:pPr>
            <a:r>
              <a:rPr lang="hu-HU" sz="2000" dirty="0" smtClean="0"/>
              <a:t>25-64 év közötti regisztrált álláskeresők és inaktív személyek</a:t>
            </a:r>
          </a:p>
          <a:p>
            <a:pPr>
              <a:spcBef>
                <a:spcPts val="400"/>
              </a:spcBef>
            </a:pPr>
            <a:r>
              <a:rPr lang="hu-HU" sz="2000" b="1" u="sng" dirty="0" smtClean="0"/>
              <a:t>Kiemelt célcsoportok</a:t>
            </a:r>
            <a:r>
              <a:rPr lang="hu-HU" sz="2000" dirty="0" smtClean="0"/>
              <a:t>: </a:t>
            </a:r>
          </a:p>
          <a:p>
            <a:pPr lvl="0">
              <a:spcBef>
                <a:spcPts val="400"/>
              </a:spcBef>
            </a:pPr>
            <a:r>
              <a:rPr lang="hu-HU" sz="2000" dirty="0" smtClean="0"/>
              <a:t>25-30 év közötti pályakezdő álláskeresők</a:t>
            </a:r>
          </a:p>
          <a:p>
            <a:pPr lvl="0">
              <a:spcBef>
                <a:spcPts val="400"/>
              </a:spcBef>
            </a:pPr>
            <a:r>
              <a:rPr lang="hu-HU" sz="2000" dirty="0" smtClean="0"/>
              <a:t>alacsony iskolai végzettségű (ISCED 1-2) álláskeresők</a:t>
            </a:r>
          </a:p>
          <a:p>
            <a:pPr lvl="0">
              <a:spcBef>
                <a:spcPts val="400"/>
              </a:spcBef>
            </a:pPr>
            <a:r>
              <a:rPr lang="hu-HU" sz="2000" dirty="0" smtClean="0"/>
              <a:t>gyermekgondozás vagy hozzátartozó ápolását követően a munkaerőpiacra visszatérő álláskeresők </a:t>
            </a:r>
          </a:p>
          <a:p>
            <a:pPr lvl="0">
              <a:spcBef>
                <a:spcPts val="400"/>
              </a:spcBef>
            </a:pPr>
            <a:r>
              <a:rPr lang="hu-HU" sz="2000" dirty="0" smtClean="0"/>
              <a:t>tartós (legalább 6 hónapja) álláskeresőként nyilvántartottak.</a:t>
            </a:r>
          </a:p>
          <a:p>
            <a:pPr lvl="0">
              <a:spcBef>
                <a:spcPts val="400"/>
              </a:spcBef>
            </a:pPr>
            <a:r>
              <a:rPr lang="hu-HU" sz="2000" dirty="0" smtClean="0"/>
              <a:t>50 feletti álláskeresők</a:t>
            </a:r>
          </a:p>
          <a:p>
            <a:pPr lvl="0">
              <a:spcBef>
                <a:spcPts val="400"/>
              </a:spcBef>
            </a:pPr>
            <a:r>
              <a:rPr lang="hu-HU" sz="2000" dirty="0" smtClean="0"/>
              <a:t>közfoglalkoztatásból legfeljebb 30 napja kilépettek, illetve közfoglalkoztatottak, akik a projekt keretében biztosított bértámogatások és munkaerő-piaci szolgáltatások segítségével a versenyszférában helyezkednek el</a:t>
            </a:r>
          </a:p>
          <a:p>
            <a:pPr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44624"/>
            <a:ext cx="4700075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Arial" charset="0"/>
                <a:cs typeface="Arial" charset="0"/>
              </a:rPr>
              <a:t>A GINOP 5.1.1-15 „Út a munkaerőpiacra” projekt </a:t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015334"/>
              </p:ext>
            </p:extLst>
          </p:nvPr>
        </p:nvGraphicFramePr>
        <p:xfrm>
          <a:off x="611560" y="1628800"/>
          <a:ext cx="6402817" cy="189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151">
                <a:tc rowSpan="4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GINOP 5.1.1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Támogatási szerződés szerint</a:t>
                      </a:r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1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megvalósítás időszaka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200" dirty="0" smtClean="0"/>
                        <a:t>2015. október 1. - 2021. október 31.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1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bevonandó létszám (fő)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10 170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68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pénzügyi keret (Ft)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12 200 000 </a:t>
                      </a:r>
                      <a:r>
                        <a:rPr lang="hu-HU" sz="1400" dirty="0" err="1" smtClean="0"/>
                        <a:t>000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áblázat 6"/>
          <p:cNvGraphicFramePr>
            <a:graphicFrameLocks noGrp="1"/>
          </p:cNvGraphicFramePr>
          <p:nvPr/>
        </p:nvGraphicFramePr>
        <p:xfrm>
          <a:off x="3563888" y="4005064"/>
          <a:ext cx="3811345" cy="111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39">
                <a:tc gridSpan="3"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GINOP 5.1.1 bevonás</a:t>
                      </a:r>
                      <a:endParaRPr lang="hu-H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39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Bevonandó ügyfelek száma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Bevont ügyfelek száma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%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80"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smtClean="0"/>
                        <a:t>10 170</a:t>
                      </a:r>
                      <a:endParaRPr lang="hu-H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smtClean="0"/>
                        <a:t>6 375</a:t>
                      </a:r>
                      <a:endParaRPr lang="hu-H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 smtClean="0"/>
                        <a:t>62,7%</a:t>
                      </a:r>
                      <a:endParaRPr lang="hu-H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251520" y="4005064"/>
          <a:ext cx="314879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024"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GINOP 5.1.1 </a:t>
                      </a:r>
                      <a:r>
                        <a:rPr lang="hu-HU" sz="1400" baseline="0" dirty="0" smtClean="0"/>
                        <a:t>kötelezettségvállalás és kifizetés</a:t>
                      </a:r>
                      <a:endParaRPr lang="hu-H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91"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Kötelezettség-vállalás (Ft)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Kifizetés (Ft)</a:t>
                      </a:r>
                      <a:endParaRPr lang="hu-H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21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4 186 777 507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3 595 153 870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5696" y="44624"/>
            <a:ext cx="4700075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Arial" charset="0"/>
                <a:cs typeface="Arial" charset="0"/>
              </a:rPr>
              <a:t>A GINOP 5.2.1-15 „ifjúsági garancia” projekt </a:t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Konzorciumvezető:</a:t>
            </a:r>
            <a:r>
              <a:rPr lang="hu-HU" sz="2400" dirty="0" smtClean="0"/>
              <a:t> Nemzetgazdasági Minisztérium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Konzorciumi tagok: </a:t>
            </a:r>
            <a:r>
              <a:rPr lang="hu-HU" sz="2400" dirty="0" smtClean="0"/>
              <a:t>18 megyei kormányhivatal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Célcsoportok:</a:t>
            </a:r>
            <a:endParaRPr lang="hu-HU" sz="2400" dirty="0" smtClean="0"/>
          </a:p>
          <a:p>
            <a:pPr>
              <a:spcBef>
                <a:spcPts val="400"/>
              </a:spcBef>
            </a:pPr>
            <a:r>
              <a:rPr lang="hu-HU" sz="2400" dirty="0" smtClean="0"/>
              <a:t>25 év alatti se nem tanuló, sem dolgozó fiatalok álláskeresők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Célcsoport monitoring szerinti bontása: </a:t>
            </a:r>
          </a:p>
          <a:p>
            <a:pPr>
              <a:spcBef>
                <a:spcPts val="400"/>
              </a:spcBef>
            </a:pPr>
            <a:r>
              <a:rPr lang="hu-HU" sz="2400" dirty="0" smtClean="0"/>
              <a:t>kevesebb, mint 6 hónapja munkanélküli 25 év alatti fiatalok  </a:t>
            </a:r>
          </a:p>
          <a:p>
            <a:pPr>
              <a:spcBef>
                <a:spcPts val="400"/>
              </a:spcBef>
            </a:pPr>
            <a:r>
              <a:rPr lang="hu-HU" sz="2400" dirty="0" smtClean="0"/>
              <a:t>legalább 6 hónapja munkanélküli 25 év alatti fiatalok </a:t>
            </a:r>
          </a:p>
          <a:p>
            <a:pPr>
              <a:spcBef>
                <a:spcPts val="400"/>
              </a:spcBef>
            </a:pPr>
            <a:r>
              <a:rPr lang="hu-HU" sz="2400" dirty="0" smtClean="0"/>
              <a:t>25 év alatti inaktív fiatalok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5696" y="44624"/>
            <a:ext cx="4700075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Arial" charset="0"/>
                <a:cs typeface="Arial" charset="0"/>
              </a:rPr>
              <a:t>A GINOP 5.2.1-15 „Ifjúsági garancia” projekt </a:t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206840"/>
              </p:ext>
            </p:extLst>
          </p:nvPr>
        </p:nvGraphicFramePr>
        <p:xfrm>
          <a:off x="447989" y="1412776"/>
          <a:ext cx="6402817" cy="180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6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151">
                <a:tc rowSpan="4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GINOP 5.2.1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 smtClean="0"/>
                        <a:t>Támogatási szerződés szerint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1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megvalósítás időszaka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200" dirty="0" smtClean="0"/>
                        <a:t>2015. január 1. -          2021. október 31.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1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bevonandó létszám (fő)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9 725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68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pénzügyi keret (Ft)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11 548 000 </a:t>
                      </a:r>
                      <a:r>
                        <a:rPr lang="hu-HU" sz="1400" dirty="0" err="1" smtClean="0"/>
                        <a:t>000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áblázat 6"/>
          <p:cNvGraphicFramePr>
            <a:graphicFrameLocks noGrp="1"/>
          </p:cNvGraphicFramePr>
          <p:nvPr/>
        </p:nvGraphicFramePr>
        <p:xfrm>
          <a:off x="3563888" y="3569567"/>
          <a:ext cx="3811345" cy="111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39">
                <a:tc gridSpan="3"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GINOP 5.2.1 bevonás</a:t>
                      </a:r>
                      <a:endParaRPr lang="hu-H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39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Bevonandó ügyfelek száma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Bevont ügyfelek száma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%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8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9 725</a:t>
                      </a:r>
                      <a:endParaRPr lang="hu-H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4 370</a:t>
                      </a:r>
                      <a:endParaRPr lang="hu-H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44</a:t>
                      </a:r>
                      <a:r>
                        <a:rPr lang="hu-HU" sz="1400" b="1" dirty="0" smtClean="0"/>
                        <a:t>,</a:t>
                      </a:r>
                      <a:r>
                        <a:rPr lang="it-IT" sz="1400" b="1" dirty="0" smtClean="0"/>
                        <a:t>9</a:t>
                      </a:r>
                      <a:r>
                        <a:rPr lang="hu-HU" sz="1400" b="1" dirty="0" smtClean="0"/>
                        <a:t>%</a:t>
                      </a:r>
                      <a:endParaRPr lang="hu-H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251520" y="3569567"/>
          <a:ext cx="314879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024"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GINOP 5.2.1 </a:t>
                      </a:r>
                      <a:r>
                        <a:rPr lang="hu-HU" sz="1400" baseline="0" dirty="0" smtClean="0"/>
                        <a:t>kötelezettségvállalás és kifizetés</a:t>
                      </a:r>
                      <a:endParaRPr lang="hu-H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91"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Kötelezettség-vállalás (Ft)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Kifizetés (Ft)</a:t>
                      </a:r>
                      <a:endParaRPr lang="hu-H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21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2</a:t>
                      </a:r>
                      <a:r>
                        <a:rPr lang="it-IT" sz="1600" dirty="0" smtClean="0"/>
                        <a:t> </a:t>
                      </a:r>
                      <a:r>
                        <a:rPr lang="hu-HU" sz="1600" dirty="0" smtClean="0"/>
                        <a:t>808</a:t>
                      </a:r>
                      <a:r>
                        <a:rPr lang="it-IT" sz="1600" dirty="0" smtClean="0"/>
                        <a:t> </a:t>
                      </a:r>
                      <a:r>
                        <a:rPr lang="hu-HU" sz="1600" dirty="0" smtClean="0"/>
                        <a:t>048</a:t>
                      </a:r>
                      <a:r>
                        <a:rPr lang="it-IT" sz="1600" dirty="0" smtClean="0"/>
                        <a:t> </a:t>
                      </a:r>
                      <a:r>
                        <a:rPr lang="hu-HU" sz="1600" dirty="0" smtClean="0"/>
                        <a:t>484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2</a:t>
                      </a:r>
                      <a:r>
                        <a:rPr lang="it-IT" sz="1600" dirty="0" smtClean="0"/>
                        <a:t> </a:t>
                      </a:r>
                      <a:r>
                        <a:rPr lang="hu-HU" sz="1600" dirty="0" smtClean="0"/>
                        <a:t>535</a:t>
                      </a:r>
                      <a:r>
                        <a:rPr lang="it-IT" sz="1600" dirty="0" smtClean="0"/>
                        <a:t> </a:t>
                      </a:r>
                      <a:r>
                        <a:rPr lang="hu-HU" sz="1600" dirty="0" smtClean="0"/>
                        <a:t>765</a:t>
                      </a:r>
                      <a:r>
                        <a:rPr lang="it-IT" sz="1600" dirty="0" smtClean="0"/>
                        <a:t> </a:t>
                      </a:r>
                      <a:r>
                        <a:rPr lang="hu-HU" sz="1600" dirty="0" smtClean="0"/>
                        <a:t>695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60648"/>
            <a:ext cx="7724411" cy="720080"/>
          </a:xfrm>
        </p:spPr>
        <p:txBody>
          <a:bodyPr>
            <a:noAutofit/>
          </a:bodyPr>
          <a:lstStyle/>
          <a:p>
            <a:pPr algn="ctr"/>
            <a:r>
              <a:rPr lang="hu-HU" sz="1600" dirty="0" smtClean="0">
                <a:latin typeface="Arial" charset="0"/>
                <a:cs typeface="Arial" charset="0"/>
              </a:rPr>
              <a:t>A </a:t>
            </a:r>
            <a:r>
              <a:rPr lang="hu-HU" sz="1600" dirty="0" smtClean="0"/>
              <a:t>TOP 5.1.1-15 „Megyei szintű foglalkoztatási megállapodások, foglalkoztatási-gazdaságfejlesztési együttműködések” és TOP 6.8.2-15 „Helyi foglalkoztatási együttműködések a megyei jogú város területén és várostérségében” </a:t>
            </a:r>
            <a:r>
              <a:rPr lang="hu-HU" sz="1600" dirty="0" smtClean="0">
                <a:latin typeface="Arial" charset="0"/>
                <a:cs typeface="Arial" charset="0"/>
              </a:rPr>
              <a:t> projektek</a:t>
            </a:r>
            <a:br>
              <a:rPr lang="hu-HU" sz="1600" dirty="0" smtClean="0">
                <a:latin typeface="Arial" charset="0"/>
                <a:cs typeface="Arial" charset="0"/>
              </a:rPr>
            </a:br>
            <a:endParaRPr lang="hu-HU" sz="1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176464"/>
          </a:xfrm>
        </p:spPr>
        <p:txBody>
          <a:bodyPr/>
          <a:lstStyle/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TOP 5.1.1 konzorciumvezető:</a:t>
            </a:r>
            <a:r>
              <a:rPr lang="hu-HU" sz="2400" dirty="0" smtClean="0"/>
              <a:t> Baranya Megyei Önkormányzat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TOP 5.1.1 konzorciumi tagok:</a:t>
            </a:r>
            <a:r>
              <a:rPr lang="hu-HU" sz="2400" dirty="0" smtClean="0"/>
              <a:t> Baranya Megyei Kormányhivatal, Baranya Megyei Önkormányzati Hivatal</a:t>
            </a:r>
          </a:p>
          <a:p>
            <a:pPr>
              <a:spcBef>
                <a:spcPts val="400"/>
              </a:spcBef>
              <a:buNone/>
            </a:pPr>
            <a:endParaRPr lang="hu-HU" sz="2400" dirty="0" smtClean="0"/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TOP 6.8.2 konzorciumvezető: </a:t>
            </a:r>
            <a:r>
              <a:rPr lang="hu-HU" sz="2400" dirty="0" smtClean="0"/>
              <a:t>Pécs M. J.V. Önkormányzat</a:t>
            </a:r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TOP 6.8.2 konzorciumi tagok: </a:t>
            </a:r>
            <a:r>
              <a:rPr lang="hu-HU" sz="2400" dirty="0" smtClean="0"/>
              <a:t>Baranya Megyei Kormányhivatal, Pécsi Városfejlesztés Nonprofit </a:t>
            </a:r>
            <a:r>
              <a:rPr lang="hu-HU" sz="2400" dirty="0" err="1" smtClean="0"/>
              <a:t>ZRt</a:t>
            </a:r>
            <a:r>
              <a:rPr lang="hu-HU" sz="2400" dirty="0" smtClean="0"/>
              <a:t>., Magyar Máltai Szeretetszolgálat Egyesület</a:t>
            </a:r>
          </a:p>
          <a:p>
            <a:pPr>
              <a:spcBef>
                <a:spcPts val="400"/>
              </a:spcBef>
              <a:buNone/>
            </a:pPr>
            <a:endParaRPr lang="hu-HU" sz="2400" dirty="0" smtClean="0"/>
          </a:p>
          <a:p>
            <a:pPr>
              <a:spcBef>
                <a:spcPts val="400"/>
              </a:spcBef>
              <a:buNone/>
            </a:pPr>
            <a:r>
              <a:rPr lang="hu-HU" sz="2400" b="1" dirty="0" smtClean="0"/>
              <a:t>TOP célcsoportok:</a:t>
            </a:r>
            <a:r>
              <a:rPr lang="hu-HU" sz="2400" dirty="0" smtClean="0"/>
              <a:t> álláskereső hátrányos helyzetű személyek, közfoglalkoztatottak és inaktívak</a:t>
            </a:r>
          </a:p>
          <a:p>
            <a:pPr>
              <a:spcBef>
                <a:spcPts val="400"/>
              </a:spcBef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60648"/>
            <a:ext cx="815646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 smtClean="0">
                <a:latin typeface="Arial" charset="0"/>
                <a:cs typeface="Arial" charset="0"/>
              </a:rPr>
              <a:t>A </a:t>
            </a:r>
            <a:r>
              <a:rPr lang="hu-HU" sz="1800" dirty="0" smtClean="0"/>
              <a:t>TOP 5.1.1-15 „Megyei szintű foglalkoztatási megállapodások, foglalkoztatási-gazdaságfejlesztési együttműködések” </a:t>
            </a:r>
            <a:r>
              <a:rPr lang="hu-HU" sz="1800" dirty="0" smtClean="0">
                <a:latin typeface="Arial" charset="0"/>
                <a:cs typeface="Arial" charset="0"/>
              </a:rPr>
              <a:t>projekt </a:t>
            </a:r>
            <a:r>
              <a:rPr lang="hu-HU" dirty="0" smtClean="0">
                <a:latin typeface="Arial" charset="0"/>
                <a:cs typeface="Arial" charset="0"/>
              </a:rPr>
              <a:t/>
            </a:r>
            <a:br>
              <a:rPr lang="hu-HU" dirty="0" smtClean="0">
                <a:latin typeface="Arial" charset="0"/>
                <a:cs typeface="Arial" charset="0"/>
              </a:rPr>
            </a:br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</p:nvPr>
        </p:nvGraphicFramePr>
        <p:xfrm>
          <a:off x="447989" y="1484784"/>
          <a:ext cx="7004331" cy="1895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1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663">
                <a:tc rowSpan="5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TOP 5.1.1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Támogatási szerződés szerint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megvalósítás időszaka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200" dirty="0" smtClean="0"/>
                        <a:t>201</a:t>
                      </a:r>
                      <a:r>
                        <a:rPr lang="hu-HU" sz="1200" dirty="0" smtClean="0"/>
                        <a:t>6</a:t>
                      </a:r>
                      <a:r>
                        <a:rPr lang="da-DK" sz="1200" dirty="0" smtClean="0"/>
                        <a:t>. </a:t>
                      </a:r>
                      <a:r>
                        <a:rPr lang="hu-HU" sz="1200" dirty="0" smtClean="0"/>
                        <a:t>április</a:t>
                      </a:r>
                      <a:r>
                        <a:rPr lang="da-DK" sz="1200" dirty="0" smtClean="0"/>
                        <a:t> 1. - 20</a:t>
                      </a:r>
                      <a:r>
                        <a:rPr lang="hu-HU" sz="1200" dirty="0" smtClean="0"/>
                        <a:t>21</a:t>
                      </a:r>
                      <a:r>
                        <a:rPr lang="da-DK" sz="1200" dirty="0" smtClean="0"/>
                        <a:t>.</a:t>
                      </a:r>
                      <a:r>
                        <a:rPr lang="hu-HU" sz="1200" dirty="0" smtClean="0"/>
                        <a:t>március</a:t>
                      </a:r>
                      <a:r>
                        <a:rPr lang="da-DK" sz="1200" dirty="0" smtClean="0"/>
                        <a:t> 31.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7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bevonandó létszám (fő)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2 032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66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Bevonandó létszám 2018.10.18-ig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430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272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teljes támogatási keret (Ft)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/>
                        <a:t>1 986</a:t>
                      </a:r>
                      <a:r>
                        <a:rPr lang="hu-HU" sz="1400" baseline="0" dirty="0" smtClean="0"/>
                        <a:t> 063 650</a:t>
                      </a:r>
                      <a:endParaRPr lang="hu-H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áblázat 7"/>
          <p:cNvGraphicFramePr>
            <a:graphicFrameLocks noGrp="1"/>
          </p:cNvGraphicFramePr>
          <p:nvPr/>
        </p:nvGraphicFramePr>
        <p:xfrm>
          <a:off x="447989" y="3717032"/>
          <a:ext cx="2467828" cy="162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1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TOP 5.1.1 bevonás </a:t>
                      </a:r>
                      <a:endParaRPr lang="hu-H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422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Létszám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/>
                        <a:t>Bevonás aránya Támogatási Szerződés szerint</a:t>
                      </a:r>
                      <a:endParaRPr lang="hu-H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54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2</a:t>
                      </a:r>
                      <a:r>
                        <a:rPr lang="it-IT" sz="1600" dirty="0" smtClean="0"/>
                        <a:t>0</a:t>
                      </a:r>
                      <a:r>
                        <a:rPr lang="hu-HU" sz="1600" dirty="0" smtClean="0"/>
                        <a:t>7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</a:t>
                      </a:r>
                      <a:r>
                        <a:rPr lang="it-IT" sz="1600" dirty="0" smtClean="0"/>
                        <a:t>0</a:t>
                      </a:r>
                      <a:r>
                        <a:rPr lang="hu-HU" sz="1600" dirty="0" smtClean="0"/>
                        <a:t>,</a:t>
                      </a:r>
                      <a:r>
                        <a:rPr lang="it-IT" sz="1600" dirty="0" smtClean="0"/>
                        <a:t>19</a:t>
                      </a:r>
                      <a:r>
                        <a:rPr lang="hu-HU" sz="1600" dirty="0" smtClean="0"/>
                        <a:t>%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4303524" y="3717032"/>
          <a:ext cx="314879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0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 smtClean="0"/>
                        <a:t>TOP 5.1.1 </a:t>
                      </a:r>
                      <a:r>
                        <a:rPr lang="hu-HU" sz="1400" baseline="0" dirty="0" smtClean="0"/>
                        <a:t>kötelezettségvállalás és kifizetés</a:t>
                      </a:r>
                      <a:endParaRPr lang="hu-H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91"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Kötelezettség-vállalás (Ft)</a:t>
                      </a:r>
                      <a:endParaRPr lang="hu-H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0" dirty="0" smtClean="0"/>
                        <a:t>Kifizetés (Ft)</a:t>
                      </a:r>
                      <a:endParaRPr lang="hu-H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21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42 523 024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18 030 446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4169</TotalTime>
  <Words>1468</Words>
  <Application>Microsoft Office PowerPoint</Application>
  <PresentationFormat>Diavetítés a képernyőre (4:3 oldalarány)</PresentationFormat>
  <Paragraphs>270</Paragraphs>
  <Slides>22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Office-téma</vt:lpstr>
      <vt:lpstr>BARANYA MEGYEI KORMÁNYHIVATAL  GINOP 5.2.1-14  Ifjúság Garancia  Fábos Nóra 2015.09.17. Munkaerőpiaci Osztály </vt:lpstr>
      <vt:lpstr>A regisztrált álláskeresők számának alakulása Baranyában 2013-tól</vt:lpstr>
      <vt:lpstr>AZ álláskeresők aránya 2017 októberében a munkavállalói korú népességhez mérten</vt:lpstr>
      <vt:lpstr>A GINOP 5.1.1-15 „Út a munkaerőpiacra” projekt  </vt:lpstr>
      <vt:lpstr>A GINOP 5.1.1-15 „Út a munkaerőpiacra” projekt  </vt:lpstr>
      <vt:lpstr>A GINOP 5.2.1-15 „ifjúsági garancia” projekt  </vt:lpstr>
      <vt:lpstr>A GINOP 5.2.1-15 „Ifjúsági garancia” projekt  </vt:lpstr>
      <vt:lpstr>A TOP 5.1.1-15 „Megyei szintű foglalkoztatási megállapodások, foglalkoztatási-gazdaságfejlesztési együttműködések” és TOP 6.8.2-15 „Helyi foglalkoztatási együttműködések a megyei jogú város területén és várostérségében”  projektek </vt:lpstr>
      <vt:lpstr>A TOP 5.1.1-15 „Megyei szintű foglalkoztatási megállapodások, foglalkoztatási-gazdaságfejlesztési együttműködések” projekt  </vt:lpstr>
      <vt:lpstr>A TOP 6.8.2-15 „Helyi foglalkoztatási együttműködések a megyei jogú város területén és várostérségében” projekt  </vt:lpstr>
      <vt:lpstr>Eddigi pozitív tapasztalatok  – megyei rendezvények sikeressége – </vt:lpstr>
      <vt:lpstr>Eddigi pozitív tapasztalatok  – megyei rendezvények sikeressége – </vt:lpstr>
      <vt:lpstr>GINOP 5.1.1, GINOP 5.2.1 és TOP projektek támogatási eszközei</vt:lpstr>
      <vt:lpstr>A GINOP 6.1.1-15 „Alacsony képzettségűek és közfoglalkoztatottak képzése” projekt  </vt:lpstr>
      <vt:lpstr>A GINOP 6.1.1-15 „Alacsony képzettségűek és közfoglalkoztatottak képzése” projekt  </vt:lpstr>
      <vt:lpstr>MEGYEI munkaerő-piaci programok</vt:lpstr>
      <vt:lpstr>MEGYEI munkaerő-piaci programok</vt:lpstr>
      <vt:lpstr>MEGYEI munkaerő-piaci programok</vt:lpstr>
      <vt:lpstr>NFA-2017-KKV kódjelű, mikro-, kis-és középvállalkozások részére munkahelyteremtő támogatás</vt:lpstr>
      <vt:lpstr>NFA-2017-KKV kódjelű, mikro-, kis-és középvállalkozások részére munkahelyteremtő támogatás</vt:lpstr>
      <vt:lpstr>NFA-KKV Pályázatok Baranya Megyében </vt:lpstr>
      <vt:lpstr>KÖSZÖNÖM  A FIGYELMET!  Dr. HORVÁTH ZOLTÁN KORMÁNYMEGBÍZOTT  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Zsoldos Szabolcs</cp:lastModifiedBy>
  <cp:revision>319</cp:revision>
  <cp:lastPrinted>2015-04-20T12:06:17Z</cp:lastPrinted>
  <dcterms:created xsi:type="dcterms:W3CDTF">2014-03-03T11:13:53Z</dcterms:created>
  <dcterms:modified xsi:type="dcterms:W3CDTF">2017-12-19T10:56:44Z</dcterms:modified>
</cp:coreProperties>
</file>