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59" r:id="rId4"/>
    <p:sldId id="284" r:id="rId5"/>
    <p:sldId id="274" r:id="rId6"/>
    <p:sldId id="282" r:id="rId7"/>
    <p:sldId id="285" r:id="rId8"/>
    <p:sldId id="280" r:id="rId9"/>
    <p:sldId id="263" r:id="rId10"/>
    <p:sldId id="283" r:id="rId11"/>
    <p:sldId id="258" r:id="rId12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79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61" d="100"/>
          <a:sy n="61" d="100"/>
        </p:scale>
        <p:origin x="-8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79"/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F30EE-70C9-483A-8E7A-910FFEA89D4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06FC5C4-AD08-477B-BC76-5731C0525254}">
      <dgm:prSet phldrT="[Szöveg]" custT="1"/>
      <dgm:spPr/>
      <dgm:t>
        <a:bodyPr/>
        <a:lstStyle/>
        <a:p>
          <a:r>
            <a:rPr lang="hu-HU" sz="1600" dirty="0"/>
            <a:t>Befektetés-ösztönzés</a:t>
          </a:r>
          <a:endParaRPr lang="en-US" sz="1600" dirty="0"/>
        </a:p>
      </dgm:t>
    </dgm:pt>
    <dgm:pt modelId="{90CB8806-3B02-4670-8611-E7C2C739AA57}" type="parTrans" cxnId="{B2155B04-18A5-47F6-8789-B978302C570B}">
      <dgm:prSet/>
      <dgm:spPr/>
      <dgm:t>
        <a:bodyPr/>
        <a:lstStyle/>
        <a:p>
          <a:endParaRPr lang="en-US"/>
        </a:p>
      </dgm:t>
    </dgm:pt>
    <dgm:pt modelId="{65EDE492-6B18-4F8B-BA6E-F4F930F7B55A}" type="sibTrans" cxnId="{B2155B04-18A5-47F6-8789-B978302C570B}">
      <dgm:prSet/>
      <dgm:spPr/>
      <dgm:t>
        <a:bodyPr/>
        <a:lstStyle/>
        <a:p>
          <a:endParaRPr lang="en-US"/>
        </a:p>
      </dgm:t>
    </dgm:pt>
    <dgm:pt modelId="{03FA7DDA-D213-447D-8878-4C5811E8DEAE}">
      <dgm:prSet phldrT="[Szöveg]" custT="1"/>
      <dgm:spPr/>
      <dgm:t>
        <a:bodyPr/>
        <a:lstStyle/>
        <a:p>
          <a:r>
            <a:rPr lang="hu-HU" sz="1600" dirty="0"/>
            <a:t>Lakosság </a:t>
          </a:r>
          <a:r>
            <a:rPr lang="hu-HU" sz="1600" dirty="0" smtClean="0"/>
            <a:t>életminőségé-</a:t>
          </a:r>
          <a:r>
            <a:rPr lang="hu-HU" sz="1600" dirty="0" err="1" smtClean="0"/>
            <a:t>nek</a:t>
          </a:r>
          <a:r>
            <a:rPr lang="hu-HU" sz="1600" dirty="0" smtClean="0"/>
            <a:t> </a:t>
          </a:r>
          <a:r>
            <a:rPr lang="hu-HU" sz="1600" dirty="0"/>
            <a:t>javulása</a:t>
          </a:r>
          <a:endParaRPr lang="en-US" sz="1600" dirty="0"/>
        </a:p>
      </dgm:t>
    </dgm:pt>
    <dgm:pt modelId="{8DCFD289-2A41-49D8-BBF8-7CE56D8C4778}" type="parTrans" cxnId="{788F1614-ACF7-4C42-934F-8C98C2432C53}">
      <dgm:prSet/>
      <dgm:spPr/>
      <dgm:t>
        <a:bodyPr/>
        <a:lstStyle/>
        <a:p>
          <a:endParaRPr lang="en-US"/>
        </a:p>
      </dgm:t>
    </dgm:pt>
    <dgm:pt modelId="{DE37E997-7632-4B41-AEC3-8B1CA37B7132}" type="sibTrans" cxnId="{788F1614-ACF7-4C42-934F-8C98C2432C53}">
      <dgm:prSet/>
      <dgm:spPr/>
      <dgm:t>
        <a:bodyPr/>
        <a:lstStyle/>
        <a:p>
          <a:endParaRPr lang="en-US"/>
        </a:p>
      </dgm:t>
    </dgm:pt>
    <dgm:pt modelId="{4BD452E1-E063-4C62-B1EA-DF62A8A01DB2}">
      <dgm:prSet phldrT="[Szöveg]" custT="1"/>
      <dgm:spPr/>
      <dgm:t>
        <a:bodyPr/>
        <a:lstStyle/>
        <a:p>
          <a:r>
            <a:rPr lang="hu-HU" sz="1600" dirty="0" smtClean="0"/>
            <a:t>Foglalkozta-tás </a:t>
          </a:r>
          <a:r>
            <a:rPr lang="hu-HU" sz="1600" dirty="0"/>
            <a:t>javulása</a:t>
          </a:r>
          <a:endParaRPr lang="en-US" sz="1600" dirty="0"/>
        </a:p>
      </dgm:t>
    </dgm:pt>
    <dgm:pt modelId="{8208690D-3E2C-4EFF-A6F7-9AD06FEF326A}" type="parTrans" cxnId="{993C75A8-7BD3-408F-BD81-0DA65B856183}">
      <dgm:prSet/>
      <dgm:spPr/>
      <dgm:t>
        <a:bodyPr/>
        <a:lstStyle/>
        <a:p>
          <a:endParaRPr lang="en-US"/>
        </a:p>
      </dgm:t>
    </dgm:pt>
    <dgm:pt modelId="{2C92E3A5-014E-4668-AFD3-8FD691887F47}" type="sibTrans" cxnId="{993C75A8-7BD3-408F-BD81-0DA65B856183}">
      <dgm:prSet/>
      <dgm:spPr/>
      <dgm:t>
        <a:bodyPr/>
        <a:lstStyle/>
        <a:p>
          <a:endParaRPr lang="en-US"/>
        </a:p>
      </dgm:t>
    </dgm:pt>
    <dgm:pt modelId="{287A143F-263C-4E3E-A823-394126273C22}">
      <dgm:prSet phldrT="[Szöveg]" custT="1"/>
      <dgm:spPr/>
      <dgm:t>
        <a:bodyPr/>
        <a:lstStyle/>
        <a:p>
          <a:r>
            <a:rPr lang="hu-HU" sz="1600" dirty="0"/>
            <a:t>Élénkülő gazdaság</a:t>
          </a:r>
          <a:endParaRPr lang="en-US" sz="1600" dirty="0"/>
        </a:p>
      </dgm:t>
    </dgm:pt>
    <dgm:pt modelId="{23F5A5FC-F9A2-4169-9BB3-02BB4F56053B}" type="parTrans" cxnId="{C1F5A035-94A7-425E-ABC6-785395BFC81C}">
      <dgm:prSet/>
      <dgm:spPr/>
      <dgm:t>
        <a:bodyPr/>
        <a:lstStyle/>
        <a:p>
          <a:endParaRPr lang="en-US"/>
        </a:p>
      </dgm:t>
    </dgm:pt>
    <dgm:pt modelId="{268F4045-FBA9-4CB6-9793-F2B30AA189E8}" type="sibTrans" cxnId="{C1F5A035-94A7-425E-ABC6-785395BFC81C}">
      <dgm:prSet/>
      <dgm:spPr/>
      <dgm:t>
        <a:bodyPr/>
        <a:lstStyle/>
        <a:p>
          <a:endParaRPr lang="en-US"/>
        </a:p>
      </dgm:t>
    </dgm:pt>
    <dgm:pt modelId="{AD9C47A4-9D9E-4FEA-869F-FE329B691989}">
      <dgm:prSet phldrT="[Szöveg]" custT="1"/>
      <dgm:spPr/>
      <dgm:t>
        <a:bodyPr/>
        <a:lstStyle/>
        <a:p>
          <a:r>
            <a:rPr lang="hu-HU" sz="1600" dirty="0"/>
            <a:t>Új munkahelyek létrejötte</a:t>
          </a:r>
          <a:endParaRPr lang="en-US" sz="1600" dirty="0"/>
        </a:p>
      </dgm:t>
    </dgm:pt>
    <dgm:pt modelId="{011154D9-07EA-4C0C-A3DC-52691EFF57FE}" type="parTrans" cxnId="{BCE02BA5-6BF3-49AA-8608-DD155F01F388}">
      <dgm:prSet/>
      <dgm:spPr/>
      <dgm:t>
        <a:bodyPr/>
        <a:lstStyle/>
        <a:p>
          <a:endParaRPr lang="en-US"/>
        </a:p>
      </dgm:t>
    </dgm:pt>
    <dgm:pt modelId="{70370101-2F03-4FDE-A05A-6F036AE956BD}" type="sibTrans" cxnId="{BCE02BA5-6BF3-49AA-8608-DD155F01F388}">
      <dgm:prSet/>
      <dgm:spPr/>
      <dgm:t>
        <a:bodyPr/>
        <a:lstStyle/>
        <a:p>
          <a:endParaRPr lang="en-US"/>
        </a:p>
      </dgm:t>
    </dgm:pt>
    <dgm:pt modelId="{BB5D1F2D-7FF2-4012-88CC-5DEB07E0878F}" type="pres">
      <dgm:prSet presAssocID="{FF6F30EE-70C9-483A-8E7A-910FFEA89D47}" presName="Name0" presStyleCnt="0">
        <dgm:presLayoutVars>
          <dgm:dir/>
          <dgm:resizeHandles val="exact"/>
        </dgm:presLayoutVars>
      </dgm:prSet>
      <dgm:spPr/>
    </dgm:pt>
    <dgm:pt modelId="{7BFD6E44-A3B8-411F-AC44-14AA41734D26}" type="pres">
      <dgm:prSet presAssocID="{FF6F30EE-70C9-483A-8E7A-910FFEA89D47}" presName="arrow" presStyleLbl="bgShp" presStyleIdx="0" presStyleCnt="1"/>
      <dgm:spPr/>
      <dgm:t>
        <a:bodyPr/>
        <a:lstStyle/>
        <a:p>
          <a:endParaRPr lang="hu-HU"/>
        </a:p>
      </dgm:t>
    </dgm:pt>
    <dgm:pt modelId="{1486AE67-FBF4-4DE8-83BB-4ACC05D6E3CA}" type="pres">
      <dgm:prSet presAssocID="{FF6F30EE-70C9-483A-8E7A-910FFEA89D47}" presName="points" presStyleCnt="0"/>
      <dgm:spPr/>
    </dgm:pt>
    <dgm:pt modelId="{846296A4-AFCF-4300-9B3C-BBC712EDBB87}" type="pres">
      <dgm:prSet presAssocID="{406FC5C4-AD08-477B-BC76-5731C0525254}" presName="compositeA" presStyleCnt="0"/>
      <dgm:spPr/>
    </dgm:pt>
    <dgm:pt modelId="{11C0A870-A52E-4D17-B69B-4941B1079F23}" type="pres">
      <dgm:prSet presAssocID="{406FC5C4-AD08-477B-BC76-5731C0525254}" presName="textA" presStyleLbl="revTx" presStyleIdx="0" presStyleCnt="5" custScaleX="2659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0678BC-F5C6-4E39-8F7F-D5A0D2C5EC14}" type="pres">
      <dgm:prSet presAssocID="{406FC5C4-AD08-477B-BC76-5731C0525254}" presName="circleA" presStyleLbl="node1" presStyleIdx="0" presStyleCnt="5"/>
      <dgm:spPr/>
    </dgm:pt>
    <dgm:pt modelId="{F1A18CD0-5B78-4B9B-9977-FCA3D3713EEE}" type="pres">
      <dgm:prSet presAssocID="{406FC5C4-AD08-477B-BC76-5731C0525254}" presName="spaceA" presStyleCnt="0"/>
      <dgm:spPr/>
    </dgm:pt>
    <dgm:pt modelId="{46179149-06CA-4BB3-BC10-F0CF81B29197}" type="pres">
      <dgm:prSet presAssocID="{65EDE492-6B18-4F8B-BA6E-F4F930F7B55A}" presName="space" presStyleCnt="0"/>
      <dgm:spPr/>
    </dgm:pt>
    <dgm:pt modelId="{DA58F5F8-25BC-4282-BC1C-18E9CF4862EB}" type="pres">
      <dgm:prSet presAssocID="{AD9C47A4-9D9E-4FEA-869F-FE329B691989}" presName="compositeB" presStyleCnt="0"/>
      <dgm:spPr/>
    </dgm:pt>
    <dgm:pt modelId="{F86C56D5-567A-4A23-8FAF-CE3D3BC73B84}" type="pres">
      <dgm:prSet presAssocID="{AD9C47A4-9D9E-4FEA-869F-FE329B691989}" presName="textB" presStyleLbl="revTx" presStyleIdx="1" presStyleCnt="5" custScaleX="2907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48D959-DD1C-4885-88BC-5328381119EB}" type="pres">
      <dgm:prSet presAssocID="{AD9C47A4-9D9E-4FEA-869F-FE329B691989}" presName="circleB" presStyleLbl="node1" presStyleIdx="1" presStyleCnt="5"/>
      <dgm:spPr/>
    </dgm:pt>
    <dgm:pt modelId="{A99F6FF2-6A06-435E-8F60-973FBB4ABDF7}" type="pres">
      <dgm:prSet presAssocID="{AD9C47A4-9D9E-4FEA-869F-FE329B691989}" presName="spaceB" presStyleCnt="0"/>
      <dgm:spPr/>
    </dgm:pt>
    <dgm:pt modelId="{C72AF9B0-6172-4DB1-B888-AF8B2ACCC651}" type="pres">
      <dgm:prSet presAssocID="{70370101-2F03-4FDE-A05A-6F036AE956BD}" presName="space" presStyleCnt="0"/>
      <dgm:spPr/>
    </dgm:pt>
    <dgm:pt modelId="{FAF22E28-B0DA-4011-A3D1-227977A9BAAC}" type="pres">
      <dgm:prSet presAssocID="{4BD452E1-E063-4C62-B1EA-DF62A8A01DB2}" presName="compositeA" presStyleCnt="0"/>
      <dgm:spPr/>
    </dgm:pt>
    <dgm:pt modelId="{32985F00-62D1-4F4C-B326-BB3450F6E067}" type="pres">
      <dgm:prSet presAssocID="{4BD452E1-E063-4C62-B1EA-DF62A8A01DB2}" presName="textA" presStyleLbl="revTx" presStyleIdx="2" presStyleCnt="5" custScaleX="2664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EEA561-0897-47D3-A02D-191A10F91A7A}" type="pres">
      <dgm:prSet presAssocID="{4BD452E1-E063-4C62-B1EA-DF62A8A01DB2}" presName="circleA" presStyleLbl="node1" presStyleIdx="2" presStyleCnt="5"/>
      <dgm:spPr/>
    </dgm:pt>
    <dgm:pt modelId="{B084A53F-3163-49FF-B9D4-36B27299E984}" type="pres">
      <dgm:prSet presAssocID="{4BD452E1-E063-4C62-B1EA-DF62A8A01DB2}" presName="spaceA" presStyleCnt="0"/>
      <dgm:spPr/>
    </dgm:pt>
    <dgm:pt modelId="{6A1744B3-A350-4747-BBE3-3ADCA15F5389}" type="pres">
      <dgm:prSet presAssocID="{2C92E3A5-014E-4668-AFD3-8FD691887F47}" presName="space" presStyleCnt="0"/>
      <dgm:spPr/>
    </dgm:pt>
    <dgm:pt modelId="{0091757D-26ED-4209-8DFD-EA6FDFB12301}" type="pres">
      <dgm:prSet presAssocID="{287A143F-263C-4E3E-A823-394126273C22}" presName="compositeB" presStyleCnt="0"/>
      <dgm:spPr/>
    </dgm:pt>
    <dgm:pt modelId="{355D0434-FABE-4EA1-9A9D-BF254CB4A3AC}" type="pres">
      <dgm:prSet presAssocID="{287A143F-263C-4E3E-A823-394126273C22}" presName="textB" presStyleLbl="revTx" presStyleIdx="3" presStyleCnt="5" custScaleX="2326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7314A7-8874-4ACD-843C-26E095D8A0E3}" type="pres">
      <dgm:prSet presAssocID="{287A143F-263C-4E3E-A823-394126273C22}" presName="circleB" presStyleLbl="node1" presStyleIdx="3" presStyleCnt="5"/>
      <dgm:spPr/>
    </dgm:pt>
    <dgm:pt modelId="{202A65FF-F59A-4330-95CF-0254CC46F1CD}" type="pres">
      <dgm:prSet presAssocID="{287A143F-263C-4E3E-A823-394126273C22}" presName="spaceB" presStyleCnt="0"/>
      <dgm:spPr/>
    </dgm:pt>
    <dgm:pt modelId="{FD2E7A1E-136E-4BDB-AF41-47CCD36044E2}" type="pres">
      <dgm:prSet presAssocID="{268F4045-FBA9-4CB6-9793-F2B30AA189E8}" presName="space" presStyleCnt="0"/>
      <dgm:spPr/>
    </dgm:pt>
    <dgm:pt modelId="{01B63BA3-1F75-456C-9C04-7889A4EE53C8}" type="pres">
      <dgm:prSet presAssocID="{03FA7DDA-D213-447D-8878-4C5811E8DEAE}" presName="compositeA" presStyleCnt="0"/>
      <dgm:spPr/>
    </dgm:pt>
    <dgm:pt modelId="{7DB86932-004B-4DE7-B809-1515C728C50B}" type="pres">
      <dgm:prSet presAssocID="{03FA7DDA-D213-447D-8878-4C5811E8DEAE}" presName="textA" presStyleLbl="revTx" presStyleIdx="4" presStyleCnt="5" custScaleX="294821" custLinFactNeighborY="15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83DFB9-435C-428D-9C20-0A41A13238BA}" type="pres">
      <dgm:prSet presAssocID="{03FA7DDA-D213-447D-8878-4C5811E8DEAE}" presName="circleA" presStyleLbl="node1" presStyleIdx="4" presStyleCnt="5"/>
      <dgm:spPr/>
    </dgm:pt>
    <dgm:pt modelId="{D7353BD5-5386-4CDE-B690-8F660A9AB52D}" type="pres">
      <dgm:prSet presAssocID="{03FA7DDA-D213-447D-8878-4C5811E8DEAE}" presName="spaceA" presStyleCnt="0"/>
      <dgm:spPr/>
    </dgm:pt>
  </dgm:ptLst>
  <dgm:cxnLst>
    <dgm:cxn modelId="{3BCCF31D-AB7F-4BB3-8BD6-60A27A201A1A}" type="presOf" srcId="{287A143F-263C-4E3E-A823-394126273C22}" destId="{355D0434-FABE-4EA1-9A9D-BF254CB4A3AC}" srcOrd="0" destOrd="0" presId="urn:microsoft.com/office/officeart/2005/8/layout/hProcess11"/>
    <dgm:cxn modelId="{788F1614-ACF7-4C42-934F-8C98C2432C53}" srcId="{FF6F30EE-70C9-483A-8E7A-910FFEA89D47}" destId="{03FA7DDA-D213-447D-8878-4C5811E8DEAE}" srcOrd="4" destOrd="0" parTransId="{8DCFD289-2A41-49D8-BBF8-7CE56D8C4778}" sibTransId="{DE37E997-7632-4B41-AEC3-8B1CA37B7132}"/>
    <dgm:cxn modelId="{21D9F57C-FD6F-4951-A37B-183B0B9833F4}" type="presOf" srcId="{4BD452E1-E063-4C62-B1EA-DF62A8A01DB2}" destId="{32985F00-62D1-4F4C-B326-BB3450F6E067}" srcOrd="0" destOrd="0" presId="urn:microsoft.com/office/officeart/2005/8/layout/hProcess11"/>
    <dgm:cxn modelId="{993C75A8-7BD3-408F-BD81-0DA65B856183}" srcId="{FF6F30EE-70C9-483A-8E7A-910FFEA89D47}" destId="{4BD452E1-E063-4C62-B1EA-DF62A8A01DB2}" srcOrd="2" destOrd="0" parTransId="{8208690D-3E2C-4EFF-A6F7-9AD06FEF326A}" sibTransId="{2C92E3A5-014E-4668-AFD3-8FD691887F47}"/>
    <dgm:cxn modelId="{B53A4ABA-3CC6-4709-B59E-9C1A99635712}" type="presOf" srcId="{FF6F30EE-70C9-483A-8E7A-910FFEA89D47}" destId="{BB5D1F2D-7FF2-4012-88CC-5DEB07E0878F}" srcOrd="0" destOrd="0" presId="urn:microsoft.com/office/officeart/2005/8/layout/hProcess11"/>
    <dgm:cxn modelId="{C1F5A035-94A7-425E-ABC6-785395BFC81C}" srcId="{FF6F30EE-70C9-483A-8E7A-910FFEA89D47}" destId="{287A143F-263C-4E3E-A823-394126273C22}" srcOrd="3" destOrd="0" parTransId="{23F5A5FC-F9A2-4169-9BB3-02BB4F56053B}" sibTransId="{268F4045-FBA9-4CB6-9793-F2B30AA189E8}"/>
    <dgm:cxn modelId="{BCE02BA5-6BF3-49AA-8608-DD155F01F388}" srcId="{FF6F30EE-70C9-483A-8E7A-910FFEA89D47}" destId="{AD9C47A4-9D9E-4FEA-869F-FE329B691989}" srcOrd="1" destOrd="0" parTransId="{011154D9-07EA-4C0C-A3DC-52691EFF57FE}" sibTransId="{70370101-2F03-4FDE-A05A-6F036AE956BD}"/>
    <dgm:cxn modelId="{B2155B04-18A5-47F6-8789-B978302C570B}" srcId="{FF6F30EE-70C9-483A-8E7A-910FFEA89D47}" destId="{406FC5C4-AD08-477B-BC76-5731C0525254}" srcOrd="0" destOrd="0" parTransId="{90CB8806-3B02-4670-8611-E7C2C739AA57}" sibTransId="{65EDE492-6B18-4F8B-BA6E-F4F930F7B55A}"/>
    <dgm:cxn modelId="{698592A0-7727-4CC9-B8B8-8036D090F79B}" type="presOf" srcId="{406FC5C4-AD08-477B-BC76-5731C0525254}" destId="{11C0A870-A52E-4D17-B69B-4941B1079F23}" srcOrd="0" destOrd="0" presId="urn:microsoft.com/office/officeart/2005/8/layout/hProcess11"/>
    <dgm:cxn modelId="{BCE254CA-3E9B-4B84-AF9F-DDE33BFD5156}" type="presOf" srcId="{03FA7DDA-D213-447D-8878-4C5811E8DEAE}" destId="{7DB86932-004B-4DE7-B809-1515C728C50B}" srcOrd="0" destOrd="0" presId="urn:microsoft.com/office/officeart/2005/8/layout/hProcess11"/>
    <dgm:cxn modelId="{3019DCF6-786B-4369-A8F5-A12AA3AD8873}" type="presOf" srcId="{AD9C47A4-9D9E-4FEA-869F-FE329B691989}" destId="{F86C56D5-567A-4A23-8FAF-CE3D3BC73B84}" srcOrd="0" destOrd="0" presId="urn:microsoft.com/office/officeart/2005/8/layout/hProcess11"/>
    <dgm:cxn modelId="{121FADAC-ED3A-403E-94C1-A5852A12E326}" type="presParOf" srcId="{BB5D1F2D-7FF2-4012-88CC-5DEB07E0878F}" destId="{7BFD6E44-A3B8-411F-AC44-14AA41734D26}" srcOrd="0" destOrd="0" presId="urn:microsoft.com/office/officeart/2005/8/layout/hProcess11"/>
    <dgm:cxn modelId="{954A3462-4276-4809-964D-CC3A83B5E1F4}" type="presParOf" srcId="{BB5D1F2D-7FF2-4012-88CC-5DEB07E0878F}" destId="{1486AE67-FBF4-4DE8-83BB-4ACC05D6E3CA}" srcOrd="1" destOrd="0" presId="urn:microsoft.com/office/officeart/2005/8/layout/hProcess11"/>
    <dgm:cxn modelId="{87DA920C-EBB7-4DD8-A71B-965CF8BE29BA}" type="presParOf" srcId="{1486AE67-FBF4-4DE8-83BB-4ACC05D6E3CA}" destId="{846296A4-AFCF-4300-9B3C-BBC712EDBB87}" srcOrd="0" destOrd="0" presId="urn:microsoft.com/office/officeart/2005/8/layout/hProcess11"/>
    <dgm:cxn modelId="{B2B68393-6B38-4642-A1A9-27B7516C9674}" type="presParOf" srcId="{846296A4-AFCF-4300-9B3C-BBC712EDBB87}" destId="{11C0A870-A52E-4D17-B69B-4941B1079F23}" srcOrd="0" destOrd="0" presId="urn:microsoft.com/office/officeart/2005/8/layout/hProcess11"/>
    <dgm:cxn modelId="{7339439C-112B-461D-8E0C-E15440130316}" type="presParOf" srcId="{846296A4-AFCF-4300-9B3C-BBC712EDBB87}" destId="{880678BC-F5C6-4E39-8F7F-D5A0D2C5EC14}" srcOrd="1" destOrd="0" presId="urn:microsoft.com/office/officeart/2005/8/layout/hProcess11"/>
    <dgm:cxn modelId="{9914BDA2-0004-4234-8D21-4CCBA665454F}" type="presParOf" srcId="{846296A4-AFCF-4300-9B3C-BBC712EDBB87}" destId="{F1A18CD0-5B78-4B9B-9977-FCA3D3713EEE}" srcOrd="2" destOrd="0" presId="urn:microsoft.com/office/officeart/2005/8/layout/hProcess11"/>
    <dgm:cxn modelId="{7D29B381-94A3-4A08-B608-A109B8CD7DE4}" type="presParOf" srcId="{1486AE67-FBF4-4DE8-83BB-4ACC05D6E3CA}" destId="{46179149-06CA-4BB3-BC10-F0CF81B29197}" srcOrd="1" destOrd="0" presId="urn:microsoft.com/office/officeart/2005/8/layout/hProcess11"/>
    <dgm:cxn modelId="{D44AE829-2583-4954-9839-2ACBFDBFA5A7}" type="presParOf" srcId="{1486AE67-FBF4-4DE8-83BB-4ACC05D6E3CA}" destId="{DA58F5F8-25BC-4282-BC1C-18E9CF4862EB}" srcOrd="2" destOrd="0" presId="urn:microsoft.com/office/officeart/2005/8/layout/hProcess11"/>
    <dgm:cxn modelId="{BA9C3D96-B117-4948-B0BA-E745D83DD2C0}" type="presParOf" srcId="{DA58F5F8-25BC-4282-BC1C-18E9CF4862EB}" destId="{F86C56D5-567A-4A23-8FAF-CE3D3BC73B84}" srcOrd="0" destOrd="0" presId="urn:microsoft.com/office/officeart/2005/8/layout/hProcess11"/>
    <dgm:cxn modelId="{03BB7122-2F55-43B8-B9A4-2D5D52330FBF}" type="presParOf" srcId="{DA58F5F8-25BC-4282-BC1C-18E9CF4862EB}" destId="{CD48D959-DD1C-4885-88BC-5328381119EB}" srcOrd="1" destOrd="0" presId="urn:microsoft.com/office/officeart/2005/8/layout/hProcess11"/>
    <dgm:cxn modelId="{3B723BD4-1E82-4C56-8356-4BDB1DC8FB70}" type="presParOf" srcId="{DA58F5F8-25BC-4282-BC1C-18E9CF4862EB}" destId="{A99F6FF2-6A06-435E-8F60-973FBB4ABDF7}" srcOrd="2" destOrd="0" presId="urn:microsoft.com/office/officeart/2005/8/layout/hProcess11"/>
    <dgm:cxn modelId="{E7A6CB3D-11BC-4F7B-86E2-EA166C6696EB}" type="presParOf" srcId="{1486AE67-FBF4-4DE8-83BB-4ACC05D6E3CA}" destId="{C72AF9B0-6172-4DB1-B888-AF8B2ACCC651}" srcOrd="3" destOrd="0" presId="urn:microsoft.com/office/officeart/2005/8/layout/hProcess11"/>
    <dgm:cxn modelId="{95641539-D029-48D7-AE2F-A57CA26BC5D4}" type="presParOf" srcId="{1486AE67-FBF4-4DE8-83BB-4ACC05D6E3CA}" destId="{FAF22E28-B0DA-4011-A3D1-227977A9BAAC}" srcOrd="4" destOrd="0" presId="urn:microsoft.com/office/officeart/2005/8/layout/hProcess11"/>
    <dgm:cxn modelId="{D35F4ED1-4E84-460F-96F0-9DE809A8E038}" type="presParOf" srcId="{FAF22E28-B0DA-4011-A3D1-227977A9BAAC}" destId="{32985F00-62D1-4F4C-B326-BB3450F6E067}" srcOrd="0" destOrd="0" presId="urn:microsoft.com/office/officeart/2005/8/layout/hProcess11"/>
    <dgm:cxn modelId="{5E8DA9F7-6C91-438F-B7C7-22FB2F5CF240}" type="presParOf" srcId="{FAF22E28-B0DA-4011-A3D1-227977A9BAAC}" destId="{A5EEA561-0897-47D3-A02D-191A10F91A7A}" srcOrd="1" destOrd="0" presId="urn:microsoft.com/office/officeart/2005/8/layout/hProcess11"/>
    <dgm:cxn modelId="{7F0FE31A-4601-4CBC-8F2A-8F0F3B9A8D90}" type="presParOf" srcId="{FAF22E28-B0DA-4011-A3D1-227977A9BAAC}" destId="{B084A53F-3163-49FF-B9D4-36B27299E984}" srcOrd="2" destOrd="0" presId="urn:microsoft.com/office/officeart/2005/8/layout/hProcess11"/>
    <dgm:cxn modelId="{221E71B9-FBE9-446D-BB46-E9301400F38F}" type="presParOf" srcId="{1486AE67-FBF4-4DE8-83BB-4ACC05D6E3CA}" destId="{6A1744B3-A350-4747-BBE3-3ADCA15F5389}" srcOrd="5" destOrd="0" presId="urn:microsoft.com/office/officeart/2005/8/layout/hProcess11"/>
    <dgm:cxn modelId="{F26AFE6D-E621-4D2B-9613-B6B4DD276B6C}" type="presParOf" srcId="{1486AE67-FBF4-4DE8-83BB-4ACC05D6E3CA}" destId="{0091757D-26ED-4209-8DFD-EA6FDFB12301}" srcOrd="6" destOrd="0" presId="urn:microsoft.com/office/officeart/2005/8/layout/hProcess11"/>
    <dgm:cxn modelId="{2FEFB908-D693-462E-BD27-0BA82B54F0E9}" type="presParOf" srcId="{0091757D-26ED-4209-8DFD-EA6FDFB12301}" destId="{355D0434-FABE-4EA1-9A9D-BF254CB4A3AC}" srcOrd="0" destOrd="0" presId="urn:microsoft.com/office/officeart/2005/8/layout/hProcess11"/>
    <dgm:cxn modelId="{D2B9CCE0-74B0-48A7-A75A-10D1972DC1C1}" type="presParOf" srcId="{0091757D-26ED-4209-8DFD-EA6FDFB12301}" destId="{887314A7-8874-4ACD-843C-26E095D8A0E3}" srcOrd="1" destOrd="0" presId="urn:microsoft.com/office/officeart/2005/8/layout/hProcess11"/>
    <dgm:cxn modelId="{6B2C2504-C01C-40FA-98E6-B27CF61C7325}" type="presParOf" srcId="{0091757D-26ED-4209-8DFD-EA6FDFB12301}" destId="{202A65FF-F59A-4330-95CF-0254CC46F1CD}" srcOrd="2" destOrd="0" presId="urn:microsoft.com/office/officeart/2005/8/layout/hProcess11"/>
    <dgm:cxn modelId="{E14D555C-2690-40CC-98F4-109F4EE7B49E}" type="presParOf" srcId="{1486AE67-FBF4-4DE8-83BB-4ACC05D6E3CA}" destId="{FD2E7A1E-136E-4BDB-AF41-47CCD36044E2}" srcOrd="7" destOrd="0" presId="urn:microsoft.com/office/officeart/2005/8/layout/hProcess11"/>
    <dgm:cxn modelId="{1FA7A12A-9B96-40CD-919D-8BBB2FB08D14}" type="presParOf" srcId="{1486AE67-FBF4-4DE8-83BB-4ACC05D6E3CA}" destId="{01B63BA3-1F75-456C-9C04-7889A4EE53C8}" srcOrd="8" destOrd="0" presId="urn:microsoft.com/office/officeart/2005/8/layout/hProcess11"/>
    <dgm:cxn modelId="{C852EF26-93CD-4906-A785-4E63E8426762}" type="presParOf" srcId="{01B63BA3-1F75-456C-9C04-7889A4EE53C8}" destId="{7DB86932-004B-4DE7-B809-1515C728C50B}" srcOrd="0" destOrd="0" presId="urn:microsoft.com/office/officeart/2005/8/layout/hProcess11"/>
    <dgm:cxn modelId="{F92288E9-4ED3-43A0-A469-B6C0DC385EBF}" type="presParOf" srcId="{01B63BA3-1F75-456C-9C04-7889A4EE53C8}" destId="{A183DFB9-435C-428D-9C20-0A41A13238BA}" srcOrd="1" destOrd="0" presId="urn:microsoft.com/office/officeart/2005/8/layout/hProcess11"/>
    <dgm:cxn modelId="{1D7659AA-380E-41D3-B08C-34C6E45761F1}" type="presParOf" srcId="{01B63BA3-1F75-456C-9C04-7889A4EE53C8}" destId="{D7353BD5-5386-4CDE-B690-8F660A9AB5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D6E44-A3B8-411F-AC44-14AA41734D26}">
      <dsp:nvSpPr>
        <dsp:cNvPr id="0" name=""/>
        <dsp:cNvSpPr/>
      </dsp:nvSpPr>
      <dsp:spPr>
        <a:xfrm>
          <a:off x="0" y="1305401"/>
          <a:ext cx="78867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0A870-A52E-4D17-B69B-4941B1079F23}">
      <dsp:nvSpPr>
        <dsp:cNvPr id="0" name=""/>
        <dsp:cNvSpPr/>
      </dsp:nvSpPr>
      <dsp:spPr>
        <a:xfrm>
          <a:off x="3888" y="0"/>
          <a:ext cx="137567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Befektetés-ösztönzés</a:t>
          </a:r>
          <a:endParaRPr lang="en-US" sz="1600" kern="1200" dirty="0"/>
        </a:p>
      </dsp:txBody>
      <dsp:txXfrm>
        <a:off x="3888" y="0"/>
        <a:ext cx="1375674" cy="1740535"/>
      </dsp:txXfrm>
    </dsp:sp>
    <dsp:sp modelId="{880678BC-F5C6-4E39-8F7F-D5A0D2C5EC14}">
      <dsp:nvSpPr>
        <dsp:cNvPr id="0" name=""/>
        <dsp:cNvSpPr/>
      </dsp:nvSpPr>
      <dsp:spPr>
        <a:xfrm>
          <a:off x="47415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C56D5-567A-4A23-8FAF-CE3D3BC73B84}">
      <dsp:nvSpPr>
        <dsp:cNvPr id="0" name=""/>
        <dsp:cNvSpPr/>
      </dsp:nvSpPr>
      <dsp:spPr>
        <a:xfrm>
          <a:off x="1405426" y="2610802"/>
          <a:ext cx="150414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Új munkahelyek létrejötte</a:t>
          </a:r>
          <a:endParaRPr lang="en-US" sz="1600" kern="1200" dirty="0"/>
        </a:p>
      </dsp:txBody>
      <dsp:txXfrm>
        <a:off x="1405426" y="2610802"/>
        <a:ext cx="1504145" cy="1740535"/>
      </dsp:txXfrm>
    </dsp:sp>
    <dsp:sp modelId="{CD48D959-DD1C-4885-88BC-5328381119EB}">
      <dsp:nvSpPr>
        <dsp:cNvPr id="0" name=""/>
        <dsp:cNvSpPr/>
      </dsp:nvSpPr>
      <dsp:spPr>
        <a:xfrm>
          <a:off x="193993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85F00-62D1-4F4C-B326-BB3450F6E067}">
      <dsp:nvSpPr>
        <dsp:cNvPr id="0" name=""/>
        <dsp:cNvSpPr/>
      </dsp:nvSpPr>
      <dsp:spPr>
        <a:xfrm>
          <a:off x="2935435" y="0"/>
          <a:ext cx="137830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Foglalkozta-tás </a:t>
          </a:r>
          <a:r>
            <a:rPr lang="hu-HU" sz="1600" kern="1200" dirty="0"/>
            <a:t>javulása</a:t>
          </a:r>
          <a:endParaRPr lang="en-US" sz="1600" kern="1200" dirty="0"/>
        </a:p>
      </dsp:txBody>
      <dsp:txXfrm>
        <a:off x="2935435" y="0"/>
        <a:ext cx="1378307" cy="1740535"/>
      </dsp:txXfrm>
    </dsp:sp>
    <dsp:sp modelId="{A5EEA561-0897-47D3-A02D-191A10F91A7A}">
      <dsp:nvSpPr>
        <dsp:cNvPr id="0" name=""/>
        <dsp:cNvSpPr/>
      </dsp:nvSpPr>
      <dsp:spPr>
        <a:xfrm>
          <a:off x="340702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D0434-FABE-4EA1-9A9D-BF254CB4A3AC}">
      <dsp:nvSpPr>
        <dsp:cNvPr id="0" name=""/>
        <dsp:cNvSpPr/>
      </dsp:nvSpPr>
      <dsp:spPr>
        <a:xfrm>
          <a:off x="4339606" y="2610802"/>
          <a:ext cx="1203633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Élénkülő gazdaság</a:t>
          </a:r>
          <a:endParaRPr lang="en-US" sz="1600" kern="1200" dirty="0"/>
        </a:p>
      </dsp:txBody>
      <dsp:txXfrm>
        <a:off x="4339606" y="2610802"/>
        <a:ext cx="1203633" cy="1740535"/>
      </dsp:txXfrm>
    </dsp:sp>
    <dsp:sp modelId="{887314A7-8874-4ACD-843C-26E095D8A0E3}">
      <dsp:nvSpPr>
        <dsp:cNvPr id="0" name=""/>
        <dsp:cNvSpPr/>
      </dsp:nvSpPr>
      <dsp:spPr>
        <a:xfrm>
          <a:off x="472385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86932-004B-4DE7-B809-1515C728C50B}">
      <dsp:nvSpPr>
        <dsp:cNvPr id="0" name=""/>
        <dsp:cNvSpPr/>
      </dsp:nvSpPr>
      <dsp:spPr>
        <a:xfrm>
          <a:off x="5569103" y="27291"/>
          <a:ext cx="152503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Lakosság </a:t>
          </a:r>
          <a:r>
            <a:rPr lang="hu-HU" sz="1600" kern="1200" dirty="0" smtClean="0"/>
            <a:t>életminőségé-</a:t>
          </a:r>
          <a:r>
            <a:rPr lang="hu-HU" sz="1600" kern="1200" dirty="0" err="1" smtClean="0"/>
            <a:t>nek</a:t>
          </a:r>
          <a:r>
            <a:rPr lang="hu-HU" sz="1600" kern="1200" dirty="0" smtClean="0"/>
            <a:t> </a:t>
          </a:r>
          <a:r>
            <a:rPr lang="hu-HU" sz="1600" kern="1200" dirty="0"/>
            <a:t>javulása</a:t>
          </a:r>
          <a:endParaRPr lang="en-US" sz="1600" kern="1200" dirty="0"/>
        </a:p>
      </dsp:txBody>
      <dsp:txXfrm>
        <a:off x="5569103" y="27291"/>
        <a:ext cx="1525037" cy="1740535"/>
      </dsp:txXfrm>
    </dsp:sp>
    <dsp:sp modelId="{A183DFB9-435C-428D-9C20-0A41A13238BA}">
      <dsp:nvSpPr>
        <dsp:cNvPr id="0" name=""/>
        <dsp:cNvSpPr/>
      </dsp:nvSpPr>
      <dsp:spPr>
        <a:xfrm>
          <a:off x="611405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5883-3A28-4C5B-8C07-308AA8F5B3C1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B51F6-B6E1-4D67-9526-2CF65766A9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39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2018.11.27.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584176"/>
          </a:xfrm>
        </p:spPr>
        <p:txBody>
          <a:bodyPr/>
          <a:lstStyle/>
          <a:p>
            <a:pPr algn="ctr"/>
            <a:r>
              <a:rPr lang="hu-HU" sz="2800" dirty="0" smtClean="0"/>
              <a:t> </a:t>
            </a:r>
            <a:r>
              <a:rPr lang="hu-HU" sz="2800" dirty="0"/>
              <a:t>„Foglalkoztatási Szövetkezés Baranya Felzárkózásáért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2020</a:t>
            </a:r>
            <a:r>
              <a:rPr lang="hu-HU" sz="2800" dirty="0"/>
              <a:t>” 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 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Dél-dunántúli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paktum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konferencia</a:t>
            </a:r>
            <a:b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Befektetés-ösztönzés Baranyában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43558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2018. december 03. Pécs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496" y="495046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Madaras Zoltán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Baranya Megyei Önkormányzat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elnök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66240"/>
            <a:ext cx="7940435" cy="986496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Befektetés-ösztönzési konkrét eszközök, 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 mi adhatunk</a:t>
            </a: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931224" cy="50182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Marketingkommunikációs eszközök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adókedvezmény, regionális támogatás elérésének segítése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speciális szakiskolai/főiskolai képzés indításának segítése az érintett intézményeken keresztül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egyablakos ügyintézés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telephely-, vagy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partnerkeresés (6-7 helyszín, határok nélkül); </a:t>
            </a:r>
            <a:endParaRPr lang="hu-HU" sz="200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támogatásokról információ, VIP menedzselés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befektetési tájékoztatók, kiadványok és információk transzparenssé tétele (pl. weboldalon keresztül).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587727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További információ: www.baranyapaktum.hu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628800"/>
            <a:ext cx="8075240" cy="469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/>
              <a:t>Foglalkoztatási támogatások </a:t>
            </a:r>
            <a:r>
              <a:rPr lang="hu-HU" sz="3200" b="1" dirty="0" smtClean="0"/>
              <a:t>nyújtása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/>
              <a:t>Új foglalkoztatási területek feltárása</a:t>
            </a:r>
            <a:r>
              <a:rPr lang="hu-HU" sz="3200" b="1" dirty="0" smtClean="0"/>
              <a:t>:</a:t>
            </a:r>
          </a:p>
          <a:p>
            <a:endParaRPr lang="hu-HU" sz="3200" b="1" dirty="0"/>
          </a:p>
          <a:p>
            <a:pPr marL="800100" lvl="1" indent="-342900">
              <a:buAutoNum type="arabicPeriod"/>
            </a:pPr>
            <a:r>
              <a:rPr lang="hu-HU" sz="2000" b="1" i="1" dirty="0"/>
              <a:t>helyi termék- vagy szolgáltatásfejlesztéshez kapcsolódó </a:t>
            </a:r>
            <a:r>
              <a:rPr lang="hu-HU" sz="2000" b="1" i="1" dirty="0" smtClean="0"/>
              <a:t>tevékenységek</a:t>
            </a:r>
          </a:p>
          <a:p>
            <a:pPr marL="800100" lvl="1" indent="-342900">
              <a:buAutoNum type="arabicPeriod"/>
            </a:pPr>
            <a:r>
              <a:rPr lang="hu-HU" sz="2000" b="1" i="1" dirty="0"/>
              <a:t>szociális gazdaság fejlesztésének </a:t>
            </a:r>
            <a:r>
              <a:rPr lang="hu-HU" sz="2000" b="1" i="1" dirty="0" smtClean="0"/>
              <a:t>támogatása</a:t>
            </a:r>
          </a:p>
          <a:p>
            <a:pPr marL="800100" lvl="1" indent="-342900">
              <a:buAutoNum type="arabicPeriod"/>
            </a:pPr>
            <a:endParaRPr lang="hu-HU" sz="2000" dirty="0" smtClean="0"/>
          </a:p>
          <a:p>
            <a:pPr marL="800100" lvl="1" indent="-342900">
              <a:buAutoNum type="arabicPeriod"/>
            </a:pPr>
            <a:r>
              <a:rPr lang="hu-HU" sz="2400" b="1" dirty="0" smtClean="0"/>
              <a:t>befektetés-ösztönzéshez, ágazati gazdaságfejlesztéshez kapcsoló tevékenységek</a:t>
            </a: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baranya</a:t>
            </a:r>
            <a:r>
              <a:rPr lang="hu-HU" dirty="0" smtClean="0"/>
              <a:t> Paktum célkitűzései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60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8291264" cy="4691063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b="1" dirty="0"/>
              <a:t>a </a:t>
            </a:r>
            <a:r>
              <a:rPr lang="en-US" sz="4000" b="1" dirty="0" err="1" smtClean="0"/>
              <a:t>lakosságnak</a:t>
            </a:r>
            <a:r>
              <a:rPr lang="hu-HU" sz="4000" b="1" dirty="0" smtClean="0"/>
              <a:t>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hu-HU" sz="4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b="1" dirty="0" err="1" smtClean="0"/>
              <a:t>az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intézményeknek</a:t>
            </a:r>
            <a:endParaRPr lang="hu-HU" sz="40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hu-HU" sz="4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000" b="1" dirty="0" err="1" smtClean="0"/>
              <a:t>és</a:t>
            </a:r>
            <a:r>
              <a:rPr lang="en-US" sz="4000" b="1" dirty="0" smtClean="0"/>
              <a:t> </a:t>
            </a:r>
            <a:r>
              <a:rPr lang="en-US" sz="4000" b="1" dirty="0"/>
              <a:t>a </a:t>
            </a:r>
            <a:r>
              <a:rPr lang="en-US" sz="4000" b="1" dirty="0" err="1" smtClean="0"/>
              <a:t>vállalkozásoknak</a:t>
            </a:r>
            <a:r>
              <a:rPr lang="en-US" sz="4000" b="1" dirty="0" smtClean="0"/>
              <a:t>?</a:t>
            </a:r>
            <a:endParaRPr lang="hu-HU" sz="4000" b="1" dirty="0"/>
          </a:p>
        </p:txBody>
      </p:sp>
      <p:sp>
        <p:nvSpPr>
          <p:cNvPr id="5" name="Téglalap 4"/>
          <p:cNvSpPr/>
          <p:nvPr/>
        </p:nvSpPr>
        <p:spPr>
          <a:xfrm>
            <a:off x="683568" y="332656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Miért</a:t>
            </a:r>
            <a:r>
              <a:rPr lang="en-US" sz="2400" b="1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van </a:t>
            </a:r>
            <a:r>
              <a:rPr lang="en-US" sz="2400" b="1" cap="all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erre</a:t>
            </a:r>
            <a:r>
              <a:rPr lang="en-US" sz="2400" b="1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szüksége</a:t>
            </a:r>
            <a:r>
              <a:rPr lang="hu-HU" sz="2400" b="1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Munkanélküliségi ráta</a:t>
            </a:r>
            <a:endParaRPr lang="hu-HU" dirty="0"/>
          </a:p>
        </p:txBody>
      </p:sp>
      <p:pic>
        <p:nvPicPr>
          <p:cNvPr id="4" name="Tartalom helye 9">
            <a:extLst>
              <a:ext uri="{FF2B5EF4-FFF2-40B4-BE49-F238E27FC236}">
                <a16:creationId xmlns:a16="http://schemas.microsoft.com/office/drawing/2014/main" xmlns="" id="{324B9388-5C15-4B5C-B494-C9CD5ADE1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95" y="1600200"/>
            <a:ext cx="6539209" cy="4525963"/>
          </a:xfr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75D115B-7F7B-430B-810C-6FF138F99AC9}"/>
              </a:ext>
            </a:extLst>
          </p:cNvPr>
          <p:cNvSpPr txBox="1"/>
          <p:nvPr/>
        </p:nvSpPr>
        <p:spPr>
          <a:xfrm>
            <a:off x="6573082" y="6311897"/>
            <a:ext cx="239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Forrás: KSH, 2017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8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936104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Gazdasági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beruházásai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teljesítmény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2017-ben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Ft)</a:t>
            </a:r>
            <a:r>
              <a:rPr lang="hu-HU" dirty="0" smtClean="0"/>
              <a:t>: </a:t>
            </a:r>
            <a:endParaRPr lang="hu-HU" dirty="0"/>
          </a:p>
        </p:txBody>
      </p:sp>
      <p:pic>
        <p:nvPicPr>
          <p:cNvPr id="7" name="Tartalom helye 5">
            <a:extLst>
              <a:ext uri="{FF2B5EF4-FFF2-40B4-BE49-F238E27FC236}">
                <a16:creationId xmlns:a16="http://schemas.microsoft.com/office/drawing/2014/main" xmlns="" id="{118D180E-20BC-4A7E-96C4-C47C0194F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567333"/>
            <a:ext cx="6780413" cy="4886003"/>
          </a:xfr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75D115B-7F7B-430B-810C-6FF138F99AC9}"/>
              </a:ext>
            </a:extLst>
          </p:cNvPr>
          <p:cNvSpPr txBox="1"/>
          <p:nvPr/>
        </p:nvSpPr>
        <p:spPr>
          <a:xfrm>
            <a:off x="6573082" y="6311897"/>
            <a:ext cx="239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Forrás: KSH, 2017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3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364371" cy="864096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Költséghatékony befektetési helyszín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906A0BC-680E-460D-AE1C-5EE6AC57D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83" y="1139939"/>
            <a:ext cx="7095418" cy="552942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A8A7AEC-542D-426B-8B27-7EF5295A500D}"/>
              </a:ext>
            </a:extLst>
          </p:cNvPr>
          <p:cNvSpPr txBox="1"/>
          <p:nvPr/>
        </p:nvSpPr>
        <p:spPr>
          <a:xfrm>
            <a:off x="5511137" y="6381328"/>
            <a:ext cx="359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Forrás: KSH, 2018 II. negyedév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xmlns="" id="{A5C57931-5A64-4009-ACF7-4F8C3F9669DB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51520" y="2986409"/>
            <a:ext cx="3008313" cy="469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 bruttó átlagkereset</a:t>
            </a:r>
            <a:endParaRPr lang="en-US" sz="20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FAA0A809-F1B4-46D7-BEFA-55C478F087B4}"/>
              </a:ext>
            </a:extLst>
          </p:cNvPr>
          <p:cNvSpPr txBox="1"/>
          <p:nvPr/>
        </p:nvSpPr>
        <p:spPr>
          <a:xfrm>
            <a:off x="287273" y="3790781"/>
            <a:ext cx="213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B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Fizikai foglalkoztatottak</a:t>
            </a:r>
            <a:endParaRPr lang="en-US" b="1" dirty="0">
              <a:solidFill>
                <a:srgbClr val="FFB1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BC4B43A1-8199-49BB-AE6C-B01334FC501C}"/>
              </a:ext>
            </a:extLst>
          </p:cNvPr>
          <p:cNvSpPr txBox="1"/>
          <p:nvPr/>
        </p:nvSpPr>
        <p:spPr>
          <a:xfrm>
            <a:off x="287273" y="4488817"/>
            <a:ext cx="213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Szellemi foglalkoztatottak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1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FACE65-9027-4F7C-8D7F-F70855CB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43408"/>
            <a:ext cx="6554867" cy="1524000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jó ez nekünk?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2DDFC00A-60C8-4091-99E6-B437C3094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105648"/>
              </p:ext>
            </p:extLst>
          </p:nvPr>
        </p:nvGraphicFramePr>
        <p:xfrm>
          <a:off x="628650" y="158111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116632"/>
            <a:ext cx="8084451" cy="864096"/>
          </a:xfrm>
        </p:spPr>
        <p:txBody>
          <a:bodyPr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Befektetés-ösztönzés,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 MI tehetünk a befektetők eléréséért</a:t>
            </a: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745232" y="1484784"/>
            <a:ext cx="7787208" cy="496855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Aktív partnerség és kapcsolat építés a városokkal, képviselőkkel,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Pécsi Tudományegyetemmel,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szakképzési intézményekkel és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PB Kereskedelmi és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Iparkamarával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b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efektetési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rendezvényeken részvétel (pl. szeminárium, kiállítás, üzletember-találkozók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h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elyi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befektetési rendezvények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tartása;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k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ülföldi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intézmények, iparkamarák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felkeresése;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célzottan </a:t>
            </a:r>
            <a:r>
              <a:rPr lang="hu-HU" sz="2000" dirty="0">
                <a:solidFill>
                  <a:srgbClr val="000000"/>
                </a:solidFill>
                <a:latin typeface="+mn-lt"/>
              </a:rPr>
              <a:t>azon cégek felkeresése stratégiai partnereken keresztül, akik bővülési lehetőséget keresnek az 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országban.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5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/>
          <a:lstStyle/>
          <a:p>
            <a:r>
              <a:rPr lang="hu-HU" dirty="0"/>
              <a:t>Miért jó ez a helyi vállalkozásoknak? </a:t>
            </a:r>
          </a:p>
        </p:txBody>
      </p:sp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03232" cy="46910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Új lehetséges beszállító partnerek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bővülő piac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árbevétel és termelés növelésének lehetősége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tanulási lehetőség technológiai területen az új partnereken keresztül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működési hatékonyság növelésének lehetősége</a:t>
            </a:r>
            <a:r>
              <a:rPr lang="hu-HU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+mn-lt"/>
              </a:rPr>
              <a:t>helyben keletkező jövedelmek növekedésén keresztül saját tőke jövedelem is emelkedik.  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endParaRPr lang="hu-HU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4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291</Words>
  <Application>Microsoft Office PowerPoint</Application>
  <PresentationFormat>Diavetítés a képernyőre (4:3 oldalarány)</PresentationFormat>
  <Paragraphs>75</Paragraphs>
  <Slides>11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 „Foglalkoztatási Szövetkezés Baranya Felzárkózásáért  2020”    Dél-dunántúli regionális paktum konferencia  Befektetés-ösztönzés Baranyában</vt:lpstr>
      <vt:lpstr>A baranya Paktum célkitűzései</vt:lpstr>
      <vt:lpstr>PowerPoint bemutató</vt:lpstr>
      <vt:lpstr>Munkanélküliségi ráta</vt:lpstr>
      <vt:lpstr>Gazdasági szervezetek beruházásai teljesítmény- értéke 2017-ben (millió Ft): </vt:lpstr>
      <vt:lpstr>Költséghatékony befektetési helyszín</vt:lpstr>
      <vt:lpstr>Miért jó ez nekünk?</vt:lpstr>
      <vt:lpstr>Befektetés-ösztönzés, Amit MI tehetünk a befektetők eléréséért</vt:lpstr>
      <vt:lpstr>Miért jó ez a helyi vállalkozásoknak? </vt:lpstr>
      <vt:lpstr>Befektetés-ösztönzési konkrét eszközök,  amit mi adhatunk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Katalin</cp:lastModifiedBy>
  <cp:revision>110</cp:revision>
  <cp:lastPrinted>2018-03-08T10:25:51Z</cp:lastPrinted>
  <dcterms:created xsi:type="dcterms:W3CDTF">2014-03-03T11:13:53Z</dcterms:created>
  <dcterms:modified xsi:type="dcterms:W3CDTF">2018-11-27T09:42:03Z</dcterms:modified>
</cp:coreProperties>
</file>