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50" r:id="rId5"/>
    <p:sldMasterId id="2147483849" r:id="rId6"/>
    <p:sldMasterId id="2147483854" r:id="rId7"/>
    <p:sldMasterId id="2147483859" r:id="rId8"/>
    <p:sldMasterId id="2147483864" r:id="rId9"/>
    <p:sldMasterId id="2147483874" r:id="rId10"/>
  </p:sldMasterIdLst>
  <p:notesMasterIdLst>
    <p:notesMasterId r:id="rId27"/>
  </p:notesMasterIdLst>
  <p:handoutMasterIdLst>
    <p:handoutMasterId r:id="rId28"/>
  </p:handoutMasterIdLst>
  <p:sldIdLst>
    <p:sldId id="256" r:id="rId11"/>
    <p:sldId id="605" r:id="rId12"/>
    <p:sldId id="616" r:id="rId13"/>
    <p:sldId id="618" r:id="rId14"/>
    <p:sldId id="621" r:id="rId15"/>
    <p:sldId id="606" r:id="rId16"/>
    <p:sldId id="607" r:id="rId17"/>
    <p:sldId id="609" r:id="rId18"/>
    <p:sldId id="612" r:id="rId19"/>
    <p:sldId id="613" r:id="rId20"/>
    <p:sldId id="610" r:id="rId21"/>
    <p:sldId id="622" r:id="rId22"/>
    <p:sldId id="615" r:id="rId23"/>
    <p:sldId id="611" r:id="rId24"/>
    <p:sldId id="623" r:id="rId25"/>
    <p:sldId id="575" r:id="rId26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orient="horz" pos="3127">
          <p15:clr>
            <a:srgbClr val="A4A3A4"/>
          </p15:clr>
        </p15:guide>
        <p15:guide id="5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űcsné dr. Füredi Szilvia" initials="drFSz" lastIdx="2" clrIdx="0"/>
  <p:cmAuthor id="1" name="Kövesi Ágota" initials="KÁ" lastIdx="2" clrIdx="1"/>
  <p:cmAuthor id="2" name="Kasznai Adél" initials="KA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8153"/>
    <a:srgbClr val="A29061"/>
    <a:srgbClr val="A69765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7057" autoAdjust="0"/>
  </p:normalViewPr>
  <p:slideViewPr>
    <p:cSldViewPr>
      <p:cViewPr>
        <p:scale>
          <a:sx n="80" d="100"/>
          <a:sy n="80" d="100"/>
        </p:scale>
        <p:origin x="-852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56"/>
    </p:cViewPr>
  </p:sorterViewPr>
  <p:notesViewPr>
    <p:cSldViewPr>
      <p:cViewPr varScale="1">
        <p:scale>
          <a:sx n="65" d="100"/>
          <a:sy n="65" d="100"/>
        </p:scale>
        <p:origin x="3396" y="66"/>
      </p:cViewPr>
      <p:guideLst>
        <p:guide orient="horz" pos="3131"/>
        <p:guide orient="horz" pos="3132"/>
        <p:guide orient="horz" pos="3127"/>
        <p:guide pos="2145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493"/>
          </a:xfrm>
          <a:prstGeom prst="rect">
            <a:avLst/>
          </a:prstGeom>
        </p:spPr>
        <p:txBody>
          <a:bodyPr vert="horz" lIns="92275" tIns="46138" rIns="92275" bIns="46138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6493"/>
          </a:xfrm>
          <a:prstGeom prst="rect">
            <a:avLst/>
          </a:prstGeom>
        </p:spPr>
        <p:txBody>
          <a:bodyPr vert="horz" lIns="92275" tIns="46138" rIns="92275" bIns="46138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072B2A-A185-4FA6-A88D-52D469F5A23D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33"/>
            <a:ext cx="2889250" cy="496493"/>
          </a:xfrm>
          <a:prstGeom prst="rect">
            <a:avLst/>
          </a:prstGeom>
        </p:spPr>
        <p:txBody>
          <a:bodyPr vert="horz" lIns="92275" tIns="46138" rIns="92275" bIns="46138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8533"/>
            <a:ext cx="2889250" cy="496493"/>
          </a:xfrm>
          <a:prstGeom prst="rect">
            <a:avLst/>
          </a:prstGeom>
        </p:spPr>
        <p:txBody>
          <a:bodyPr vert="horz" lIns="92275" tIns="46138" rIns="92275" bIns="46138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3418B5-2F69-4AD0-AAFC-ACC4FFE6F7B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2872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493"/>
          </a:xfrm>
          <a:prstGeom prst="rect">
            <a:avLst/>
          </a:prstGeom>
        </p:spPr>
        <p:txBody>
          <a:bodyPr vert="horz" lIns="92275" tIns="46138" rIns="92275" bIns="461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1"/>
            <a:ext cx="2889250" cy="496493"/>
          </a:xfrm>
          <a:prstGeom prst="rect">
            <a:avLst/>
          </a:prstGeom>
        </p:spPr>
        <p:txBody>
          <a:bodyPr vert="horz" lIns="92275" tIns="46138" rIns="92275" bIns="461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734CAC-ADD0-4800-8196-AE0639185830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5" tIns="46138" rIns="92275" bIns="46138" rtlCol="0" anchor="ctr"/>
          <a:lstStyle/>
          <a:p>
            <a:pPr lvl="0"/>
            <a:endParaRPr lang="hu-H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2" y="4715074"/>
            <a:ext cx="5335588" cy="4466824"/>
          </a:xfrm>
          <a:prstGeom prst="rect">
            <a:avLst/>
          </a:prstGeom>
        </p:spPr>
        <p:txBody>
          <a:bodyPr vert="horz" lIns="92275" tIns="46138" rIns="92275" bIns="4613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33"/>
            <a:ext cx="2889250" cy="496493"/>
          </a:xfrm>
          <a:prstGeom prst="rect">
            <a:avLst/>
          </a:prstGeom>
        </p:spPr>
        <p:txBody>
          <a:bodyPr vert="horz" lIns="92275" tIns="46138" rIns="92275" bIns="461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533"/>
            <a:ext cx="2889250" cy="496493"/>
          </a:xfrm>
          <a:prstGeom prst="rect">
            <a:avLst/>
          </a:prstGeom>
        </p:spPr>
        <p:txBody>
          <a:bodyPr vert="horz" lIns="92275" tIns="46138" rIns="92275" bIns="461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A2A071-1E25-4C24-A816-ED4F1374EC0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5914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84918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66752" y="4715074"/>
            <a:ext cx="5335588" cy="5211564"/>
          </a:xfrm>
        </p:spPr>
        <p:txBody>
          <a:bodyPr>
            <a:normAutofit fontScale="92500" lnSpcReduction="10000"/>
          </a:bodyPr>
          <a:lstStyle/>
          <a:p>
            <a:r>
              <a:rPr lang="hu-HU" baseline="0" dirty="0" smtClean="0"/>
              <a:t>A </a:t>
            </a:r>
            <a:r>
              <a:rPr lang="hu-HU" b="1" baseline="0" dirty="0" smtClean="0"/>
              <a:t>TOP programok alapvető célja</a:t>
            </a:r>
            <a:r>
              <a:rPr lang="hu-HU" baseline="0" dirty="0" smtClean="0"/>
              <a:t>, hogy előmozdítsa a munkaadók munkaerő iránti igényének kiszolgálását. A munkavállalókon kívül ők a legfontosabb partnereink a TOP programokban.  Bármely térség tényleges, hosszú távú, </a:t>
            </a:r>
            <a:r>
              <a:rPr lang="hu-HU" b="1" baseline="0" dirty="0" smtClean="0"/>
              <a:t>fenntartható gazdasági fejlődése </a:t>
            </a:r>
            <a:r>
              <a:rPr lang="hu-HU" baseline="0" dirty="0" smtClean="0"/>
              <a:t>csak akkor biztosítható, ha vannak olyan foglalkoztatói, akik munkahelyeket, folyamatos munkalehetőséget teremtenek az ott élők számára. </a:t>
            </a:r>
          </a:p>
          <a:p>
            <a:endParaRPr lang="hu-HU" baseline="0" dirty="0" smtClean="0"/>
          </a:p>
          <a:p>
            <a:pPr defTabSz="905988"/>
            <a:r>
              <a:rPr lang="hu-HU" baseline="0" dirty="0" smtClean="0"/>
              <a:t>Bérköltség támogatást jóval több munkaadó igényelt (és kapott), mint bértámogatást (ennek szigorúbbak is a feltételei): 8892, illetve 1514 munkáltató (</a:t>
            </a:r>
            <a:r>
              <a:rPr lang="hu-HU" b="1" baseline="0" dirty="0" smtClean="0"/>
              <a:t>összesen 10 406 munkáltató</a:t>
            </a:r>
            <a:r>
              <a:rPr lang="hu-HU" baseline="0" dirty="0" smtClean="0"/>
              <a:t>). Látható az ábrából az is, hogy a helyi programokban nyújtották a legtöbb bérköltség támogatást, bértámogatást pedig a megyei paktumokban. 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NFSZ adatbázisa alapján megállapítható, milyen ágazatokba tartozó munkáltatók kaptak legnagyobb számban bérköltség, illetve bértámogatást a 3 TOP programban. A </a:t>
            </a:r>
            <a:r>
              <a:rPr lang="hu-HU" b="1" baseline="0" dirty="0" smtClean="0"/>
              <a:t>megítélt bérköltség támogatások </a:t>
            </a:r>
            <a:r>
              <a:rPr lang="hu-HU" baseline="0" dirty="0" smtClean="0"/>
              <a:t>tekintetében hasonló volt a munkaadók ágazatok szerinti megoszlása mind a 3 programban. A következő ágazatokból érkeztek leginkább a munkáltatók: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dirty="0"/>
              <a:t>Feldolgozóipar</a:t>
            </a:r>
            <a:r>
              <a:rPr lang="hu-HU" dirty="0" smtClean="0"/>
              <a:t> 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dirty="0"/>
              <a:t>Építőipar</a:t>
            </a:r>
            <a:r>
              <a:rPr lang="hu-HU" dirty="0" smtClean="0"/>
              <a:t> 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dirty="0"/>
              <a:t>Kereskedelem, gépjárműjavítás</a:t>
            </a:r>
            <a:r>
              <a:rPr lang="hu-HU" dirty="0" smtClean="0"/>
              <a:t> 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dirty="0"/>
              <a:t>Szálláshely-szolgáltatás, vendéglátás</a:t>
            </a:r>
            <a:r>
              <a:rPr lang="hu-HU" dirty="0" smtClean="0"/>
              <a:t> 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dirty="0" smtClean="0"/>
              <a:t>Közigazgatás</a:t>
            </a:r>
            <a:r>
              <a:rPr lang="hu-HU" dirty="0"/>
              <a:t>, védelem; kötelező társadalombiztosítás</a:t>
            </a:r>
            <a:r>
              <a:rPr lang="hu-HU" dirty="0" smtClean="0"/>
              <a:t> 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dirty="0" smtClean="0"/>
              <a:t>A bértámogatás tekintetében</a:t>
            </a:r>
            <a:r>
              <a:rPr lang="hu-HU" baseline="0" dirty="0" smtClean="0"/>
              <a:t> is megegyeznek a TOP programokban a tekintetben, hogy milyen ágazatba tartozó munkáltatóknak ítélték meg legnagyobb számban ezt a támogatást: </a:t>
            </a:r>
            <a:endParaRPr lang="hu-HU" dirty="0" smtClean="0"/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dirty="0"/>
              <a:t>a mezőgazdaság, erdőgazdálkodás, halászat, valamint </a:t>
            </a:r>
            <a:endParaRPr lang="hu-HU" dirty="0" smtClean="0"/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dirty="0"/>
              <a:t>a kereskedelem, gépjárműjavítás</a:t>
            </a:r>
            <a:r>
              <a:rPr lang="hu-HU" dirty="0" smtClean="0"/>
              <a:t> ágazatba tartozó munkaadóknak. 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Mit mutatnak a bérköltség támogatások megyénkénti különbségei?</a:t>
            </a:r>
          </a:p>
          <a:p>
            <a:r>
              <a:rPr lang="hu-HU" dirty="0" smtClean="0"/>
              <a:t>Látható pl. hogy </a:t>
            </a:r>
            <a:r>
              <a:rPr lang="hu-HU" b="1" dirty="0" smtClean="0"/>
              <a:t>Csongrád</a:t>
            </a:r>
            <a:r>
              <a:rPr lang="hu-HU" b="1" baseline="0" dirty="0" smtClean="0"/>
              <a:t> </a:t>
            </a:r>
            <a:r>
              <a:rPr lang="hu-HU" baseline="0" dirty="0" smtClean="0"/>
              <a:t>megyében </a:t>
            </a:r>
            <a:r>
              <a:rPr lang="hu-HU" b="1" baseline="0" dirty="0" smtClean="0"/>
              <a:t>mind a 3 TOP </a:t>
            </a:r>
            <a:r>
              <a:rPr lang="hu-HU" baseline="0" dirty="0" smtClean="0"/>
              <a:t>programban kifejezetten magas az ilyen támogatásban részesült munkáltatók száma. Vannak olyan megyék, ahol a </a:t>
            </a:r>
            <a:r>
              <a:rPr lang="hu-HU" b="1" baseline="0" dirty="0" smtClean="0"/>
              <a:t>helyi paktumokban </a:t>
            </a:r>
            <a:r>
              <a:rPr lang="hu-HU" baseline="0" dirty="0" smtClean="0"/>
              <a:t>kimagasló a támogatott munkaadók száma: ilyen Borsod, Jász-Nagykun-Szolnok, Nógrád, Veszprém megye. </a:t>
            </a:r>
          </a:p>
          <a:p>
            <a:r>
              <a:rPr lang="hu-HU" b="1" baseline="0" dirty="0" smtClean="0"/>
              <a:t>Bács-Kiskun</a:t>
            </a:r>
            <a:r>
              <a:rPr lang="hu-HU" baseline="0" dirty="0" smtClean="0"/>
              <a:t> megy </a:t>
            </a:r>
            <a:r>
              <a:rPr lang="hu-HU" b="1" baseline="0" dirty="0" smtClean="0"/>
              <a:t>a megyei és a </a:t>
            </a:r>
            <a:r>
              <a:rPr lang="hu-HU" b="1" baseline="0" dirty="0" err="1" smtClean="0"/>
              <a:t>mjv-i</a:t>
            </a:r>
            <a:r>
              <a:rPr lang="hu-HU" b="1" baseline="0" dirty="0" smtClean="0"/>
              <a:t> paktumokban </a:t>
            </a:r>
            <a:r>
              <a:rPr lang="hu-HU" b="0" baseline="0" dirty="0" smtClean="0"/>
              <a:t>is </a:t>
            </a:r>
            <a:r>
              <a:rPr lang="hu-HU" baseline="0" dirty="0" smtClean="0"/>
              <a:t>kiemelkedő a támogatott munkáltatók száma (a helyi paktumok nyáron indultak). </a:t>
            </a:r>
          </a:p>
          <a:p>
            <a:endParaRPr lang="hu-HU" baseline="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Mit mutatnak a bértámogatások megyénkénti különbségei?</a:t>
            </a:r>
          </a:p>
          <a:p>
            <a:r>
              <a:rPr lang="hu-HU" dirty="0" smtClean="0"/>
              <a:t>E téren kevesebb megye emelkedik ki, mint a bérköltség támogatásnál. Csongrád megye mindhárom TOP programja kiemelkedik itt is a támogatott munkáltatók száma tekintetében. Borsodban a megyei és a helyi paktumban sok a támogatott munkáltató (sok is az ilyen paktum), Jász-Nagykun-Szolnok megyében csak a helyi paktumokban (itt is sok a helyi paktum), Bács-Kiskun megyében a megyei</a:t>
            </a:r>
            <a:r>
              <a:rPr lang="hu-HU" baseline="0" dirty="0" smtClean="0"/>
              <a:t> paktumban</a:t>
            </a:r>
            <a:r>
              <a:rPr lang="hu-HU" dirty="0" smtClean="0"/>
              <a:t>.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3 TOP programot együtt nézve: 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baseline="0" dirty="0" smtClean="0"/>
              <a:t>a rendelkezésre álló támogatási keret még kb. 51,6 milliárd Ft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baseline="0" dirty="0" smtClean="0"/>
              <a:t>ebből </a:t>
            </a:r>
            <a:r>
              <a:rPr lang="hu-HU" baseline="0" dirty="0" err="1" smtClean="0"/>
              <a:t>kötvállra</a:t>
            </a:r>
            <a:r>
              <a:rPr lang="hu-HU" baseline="0" dirty="0" smtClean="0"/>
              <a:t> be van foglalva: kb. 20,7 milliárd Ft (7.5,6.8,6.3)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dirty="0" smtClean="0"/>
              <a:t>a tényleges kifizetés:</a:t>
            </a:r>
            <a:r>
              <a:rPr lang="hu-HU" baseline="0" dirty="0" smtClean="0"/>
              <a:t> kb. 13,2 milliárd Ft (5.4,3.5,4.3).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ábra programonként mutatja, hogy </a:t>
            </a:r>
            <a:r>
              <a:rPr lang="hu-HU" b="1" baseline="0" dirty="0" smtClean="0"/>
              <a:t>egy-egy program rendelkezésére álló támogatási keretösszegnek </a:t>
            </a:r>
            <a:r>
              <a:rPr lang="hu-HU" baseline="0" dirty="0" smtClean="0"/>
              <a:t>hány %-át kötötték már le kötelezettség vállalásban és hány %-át fizették már ki ténylegesen támogatásokra, képzésre, szolgáltatásra. </a:t>
            </a:r>
          </a:p>
          <a:p>
            <a:r>
              <a:rPr lang="hu-HU" baseline="0" dirty="0" smtClean="0"/>
              <a:t>A </a:t>
            </a:r>
            <a:r>
              <a:rPr lang="hu-HU" baseline="0" dirty="0" err="1" smtClean="0"/>
              <a:t>kötváll</a:t>
            </a:r>
            <a:r>
              <a:rPr lang="hu-HU" baseline="0" dirty="0" smtClean="0"/>
              <a:t> mértékében kiemelkednek a megyei paktumok, a helyiek és a </a:t>
            </a:r>
            <a:r>
              <a:rPr lang="hu-HU" baseline="0" dirty="0" err="1" smtClean="0"/>
              <a:t>mjv-iak</a:t>
            </a:r>
            <a:r>
              <a:rPr lang="hu-HU" baseline="0" dirty="0" smtClean="0"/>
              <a:t> között kisebbek a különbségek. Nagyobbak az eltérések a ténylegesen kifizetett összegek mértékében. A megyei paktumokban fizették ki a legnagyobb összeget: mintegy 5,4 milliárd forintot.</a:t>
            </a:r>
          </a:p>
          <a:p>
            <a:endParaRPr lang="hu-HU" baseline="0" dirty="0" smtClean="0"/>
          </a:p>
          <a:p>
            <a:endParaRPr lang="hu-HU" baseline="0" dirty="0" smtClean="0"/>
          </a:p>
          <a:p>
            <a:endParaRPr lang="hu-HU" baseline="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66752" y="4715075"/>
            <a:ext cx="5335588" cy="5099155"/>
          </a:xfrm>
        </p:spPr>
        <p:txBody>
          <a:bodyPr>
            <a:normAutofit fontScale="25000" lnSpcReduction="20000"/>
          </a:bodyPr>
          <a:lstStyle/>
          <a:p>
            <a:r>
              <a:rPr lang="hu-HU" sz="4000" dirty="0"/>
              <a:t>A TOP paktumok fontos feladata egy adott térségben a </a:t>
            </a:r>
            <a:r>
              <a:rPr lang="hu-HU" sz="4000" b="1" dirty="0"/>
              <a:t>partnerség megteremtése</a:t>
            </a:r>
            <a:r>
              <a:rPr lang="hu-HU" sz="4000" dirty="0"/>
              <a:t>, melynek </a:t>
            </a:r>
            <a:r>
              <a:rPr lang="hu-HU" sz="4000" b="1" dirty="0"/>
              <a:t>célja</a:t>
            </a:r>
            <a:r>
              <a:rPr lang="hu-HU" sz="4000" dirty="0"/>
              <a:t>: </a:t>
            </a:r>
            <a:r>
              <a:rPr lang="hu-HU" altLang="hu-HU" sz="4000" dirty="0">
                <a:latin typeface="Times New Roman" pitchFamily="18" charset="0"/>
                <a:cs typeface="Times New Roman" pitchFamily="18" charset="0"/>
              </a:rPr>
              <a:t>a gazdasági élet térségi, helyi viszonyait legjobban ismerő szereplők összefogása, erőfeszítéseik összehangolása </a:t>
            </a:r>
            <a:r>
              <a:rPr lang="hu-HU" altLang="hu-HU" sz="4000" b="1" dirty="0">
                <a:latin typeface="Times New Roman" pitchFamily="18" charset="0"/>
                <a:cs typeface="Times New Roman" pitchFamily="18" charset="0"/>
              </a:rPr>
              <a:t>a gazdaság és a munkaerőpiac fellendítése érdekében.</a:t>
            </a:r>
            <a:endParaRPr lang="hu-HU" sz="4000" dirty="0"/>
          </a:p>
          <a:p>
            <a:r>
              <a:rPr lang="hu-HU" sz="4000" dirty="0" smtClean="0"/>
              <a:t>Kik </a:t>
            </a:r>
            <a:r>
              <a:rPr lang="hu-HU" sz="4000" dirty="0"/>
              <a:t>ezek a szereplők?</a:t>
            </a:r>
          </a:p>
          <a:p>
            <a:pPr marL="169873" indent="-169873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u-HU" altLang="hu-HU" sz="4000" dirty="0">
                <a:latin typeface="Arial" charset="0"/>
                <a:cs typeface="Arial" charset="0"/>
              </a:rPr>
              <a:t>állam </a:t>
            </a:r>
            <a:r>
              <a:rPr lang="hu-HU" altLang="hu-HU" sz="4000" dirty="0" smtClean="0">
                <a:latin typeface="Arial" charset="0"/>
                <a:cs typeface="Arial" charset="0"/>
              </a:rPr>
              <a:t>(</a:t>
            </a:r>
            <a:r>
              <a:rPr lang="hu-HU" altLang="hu-HU" sz="4000" dirty="0" err="1" smtClean="0">
                <a:latin typeface="Arial" charset="0"/>
                <a:cs typeface="Arial" charset="0"/>
              </a:rPr>
              <a:t>KH-ok</a:t>
            </a:r>
            <a:r>
              <a:rPr lang="hu-HU" altLang="hu-HU" sz="4000" dirty="0">
                <a:latin typeface="Arial" charset="0"/>
                <a:cs typeface="Arial" charset="0"/>
              </a:rPr>
              <a:t>)</a:t>
            </a:r>
          </a:p>
          <a:p>
            <a:pPr marL="169873" indent="-169873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u-HU" altLang="hu-HU" sz="4000" dirty="0">
                <a:latin typeface="Arial" charset="0"/>
                <a:cs typeface="Arial" charset="0"/>
              </a:rPr>
              <a:t>önkormányzat (megyei, </a:t>
            </a:r>
            <a:r>
              <a:rPr lang="hu-HU" altLang="hu-HU" sz="4000" dirty="0" smtClean="0">
                <a:latin typeface="Arial" charset="0"/>
                <a:cs typeface="Arial" charset="0"/>
              </a:rPr>
              <a:t>települési, nemzetiségi)</a:t>
            </a:r>
            <a:endParaRPr lang="hu-HU" altLang="hu-HU" sz="4000" dirty="0">
              <a:latin typeface="Arial" charset="0"/>
              <a:cs typeface="Arial" charset="0"/>
            </a:endParaRPr>
          </a:p>
          <a:p>
            <a:pPr marL="169873" indent="-169873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u-HU" altLang="hu-HU" sz="4000" dirty="0">
                <a:latin typeface="Arial" charset="0"/>
                <a:cs typeface="Arial" charset="0"/>
              </a:rPr>
              <a:t>érdekképviseletek (</a:t>
            </a:r>
            <a:r>
              <a:rPr lang="hu-HU" altLang="hu-HU" sz="4000" dirty="0" smtClean="0">
                <a:latin typeface="Arial" charset="0"/>
                <a:cs typeface="Arial" charset="0"/>
              </a:rPr>
              <a:t>munkaadói) </a:t>
            </a:r>
            <a:endParaRPr lang="hu-HU" altLang="hu-HU" sz="4000" dirty="0">
              <a:latin typeface="Arial" charset="0"/>
              <a:cs typeface="Arial" charset="0"/>
            </a:endParaRPr>
          </a:p>
          <a:p>
            <a:pPr marL="169873" indent="-169873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u-HU" altLang="hu-HU" sz="4000" dirty="0">
                <a:latin typeface="Arial" charset="0"/>
                <a:cs typeface="Arial" charset="0"/>
              </a:rPr>
              <a:t>vállalkozások, munkáltatók</a:t>
            </a:r>
          </a:p>
          <a:p>
            <a:pPr marL="169873" indent="-169873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u-HU" altLang="hu-HU" sz="4000" dirty="0">
                <a:latin typeface="Arial" charset="0"/>
                <a:cs typeface="Arial" charset="0"/>
              </a:rPr>
              <a:t>civil szféra képviselői.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hu-HU" altLang="hu-HU" sz="4000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4000" dirty="0" smtClean="0">
                <a:latin typeface="Arial" charset="0"/>
                <a:cs typeface="Arial" charset="0"/>
              </a:rPr>
              <a:t>Milyen arányban fordulnak elő a különböző partnerek az </a:t>
            </a:r>
            <a:r>
              <a:rPr lang="hu-HU" altLang="hu-HU" sz="4000" dirty="0">
                <a:latin typeface="Arial" charset="0"/>
                <a:cs typeface="Arial" charset="0"/>
              </a:rPr>
              <a:t>egyes </a:t>
            </a:r>
            <a:r>
              <a:rPr lang="hu-HU" altLang="hu-HU" sz="4000" dirty="0" smtClean="0">
                <a:latin typeface="Arial" charset="0"/>
                <a:cs typeface="Arial" charset="0"/>
              </a:rPr>
              <a:t>paktumokban. </a:t>
            </a:r>
            <a:r>
              <a:rPr lang="hu-HU" altLang="hu-HU" sz="4000" dirty="0">
                <a:latin typeface="Arial" charset="0"/>
                <a:cs typeface="Arial" charset="0"/>
              </a:rPr>
              <a:t>Eredményeinket mutatja a fenti ábra. E szerint: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sz="3600" b="0" dirty="0"/>
              <a:t>Állami szervezet	</a:t>
            </a:r>
            <a:r>
              <a:rPr lang="hu-HU" sz="3600" b="1" dirty="0"/>
              <a:t>32,0%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sz="3600" b="0" dirty="0"/>
              <a:t>Civil szervezet 	12,4%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sz="3600" b="0" dirty="0"/>
              <a:t>Vállalkozás 	</a:t>
            </a:r>
            <a:r>
              <a:rPr lang="hu-HU" sz="3600" b="0" dirty="0" smtClean="0"/>
              <a:t>	</a:t>
            </a:r>
            <a:r>
              <a:rPr lang="hu-HU" sz="3600" b="1" dirty="0" smtClean="0"/>
              <a:t>29,9%</a:t>
            </a:r>
            <a:r>
              <a:rPr lang="hu-HU" sz="3600" b="0" dirty="0" smtClean="0"/>
              <a:t> </a:t>
            </a:r>
            <a:endParaRPr lang="hu-HU" sz="3600" b="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sz="3600" b="0" dirty="0"/>
              <a:t>Köztestület 	</a:t>
            </a:r>
            <a:r>
              <a:rPr lang="hu-HU" sz="3600" b="0" dirty="0" smtClean="0"/>
              <a:t>	10,8</a:t>
            </a:r>
            <a:r>
              <a:rPr lang="hu-HU" sz="3600" b="0" dirty="0"/>
              <a:t>%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sz="3600" b="0" dirty="0"/>
              <a:t>Egyéb </a:t>
            </a:r>
            <a:r>
              <a:rPr lang="hu-HU" sz="3600" dirty="0"/>
              <a:t>	</a:t>
            </a:r>
            <a:r>
              <a:rPr lang="hu-HU" sz="3600" dirty="0" smtClean="0"/>
              <a:t>	14,9</a:t>
            </a:r>
            <a:r>
              <a:rPr lang="hu-HU" sz="3600" dirty="0"/>
              <a:t>% </a:t>
            </a:r>
            <a:endParaRPr lang="hu-HU" altLang="hu-HU" sz="3600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hu-HU" altLang="hu-HU" sz="4000" dirty="0">
              <a:latin typeface="Arial" charset="0"/>
              <a:cs typeface="Arial" charset="0"/>
            </a:endParaRPr>
          </a:p>
          <a:p>
            <a:r>
              <a:rPr lang="hu-HU" sz="4000" dirty="0"/>
              <a:t>Milyen szerepeket töltenek/tölthetnek be ezek a partnerek?</a:t>
            </a:r>
          </a:p>
          <a:p>
            <a:pPr marL="169873" indent="-169873" defTabSz="905988">
              <a:buFont typeface="Wingdings" panose="05000000000000000000" pitchFamily="2" charset="2"/>
              <a:buChar char="q"/>
            </a:pPr>
            <a:r>
              <a:rPr lang="hu-HU" sz="4000" dirty="0"/>
              <a:t>A </a:t>
            </a:r>
            <a:r>
              <a:rPr lang="hu-HU" sz="4000" b="1" dirty="0"/>
              <a:t>Kormányhivatalok </a:t>
            </a:r>
            <a:r>
              <a:rPr lang="hu-HU" sz="4000" dirty="0"/>
              <a:t>legfontosabb feladata a munkanélküliség kezelése, a gazdasági szereplők segítése a megfelelő humánerőforrás biztosításával. </a:t>
            </a:r>
          </a:p>
          <a:p>
            <a:pPr marL="169873" indent="-169873" defTabSz="905988">
              <a:buFont typeface="Wingdings" panose="05000000000000000000" pitchFamily="2" charset="2"/>
              <a:buChar char="q"/>
            </a:pPr>
            <a:r>
              <a:rPr lang="hu-HU" sz="4000" dirty="0"/>
              <a:t>Az </a:t>
            </a:r>
            <a:r>
              <a:rPr lang="hu-HU" sz="4000" b="1" dirty="0"/>
              <a:t>önkormányzat</a:t>
            </a:r>
            <a:r>
              <a:rPr lang="hu-HU" sz="4000" dirty="0"/>
              <a:t> (többszörösen is) új szerepben: </a:t>
            </a:r>
          </a:p>
          <a:p>
            <a:pPr marL="622866" lvl="1" indent="-169873" defTabSz="905988">
              <a:buFont typeface="Wingdings" panose="05000000000000000000" pitchFamily="2" charset="2"/>
              <a:buChar char="Ø"/>
            </a:pPr>
            <a:r>
              <a:rPr lang="hu-HU" sz="4000" dirty="0" smtClean="0"/>
              <a:t>a helyi </a:t>
            </a:r>
            <a:r>
              <a:rPr lang="hu-HU" sz="4000" b="1" dirty="0" smtClean="0"/>
              <a:t>gazdaság </a:t>
            </a:r>
            <a:r>
              <a:rPr lang="hu-HU" sz="4000" b="1" dirty="0"/>
              <a:t>és foglalkoztatás </a:t>
            </a:r>
            <a:r>
              <a:rPr lang="hu-HU" sz="4000" b="1" dirty="0" smtClean="0"/>
              <a:t>fejlesztésének </a:t>
            </a:r>
            <a:r>
              <a:rPr lang="hu-HU" sz="4000" dirty="0" smtClean="0"/>
              <a:t>koordinációja</a:t>
            </a:r>
            <a:endParaRPr lang="hu-HU" sz="4000" dirty="0"/>
          </a:p>
          <a:p>
            <a:pPr marL="622866" lvl="1" indent="-169873" defTabSz="905988">
              <a:buFont typeface="Wingdings" panose="05000000000000000000" pitchFamily="2" charset="2"/>
              <a:buChar char="Ø"/>
            </a:pPr>
            <a:r>
              <a:rPr lang="hu-HU" sz="4000" dirty="0"/>
              <a:t>paktum irodák létrehozásával (melyek többsége az önkormányzatok keretében jött létre) </a:t>
            </a:r>
            <a:r>
              <a:rPr lang="hu-HU" sz="4000" dirty="0" smtClean="0"/>
              <a:t>lehetőség a </a:t>
            </a:r>
            <a:r>
              <a:rPr lang="hu-HU" sz="4000" dirty="0"/>
              <a:t>helyi gazdaság- és foglalkoztatás fejlesztés </a:t>
            </a:r>
            <a:r>
              <a:rPr lang="hu-HU" sz="4000" b="1" dirty="0"/>
              <a:t>intézményeinek megerősítésére</a:t>
            </a:r>
            <a:r>
              <a:rPr lang="hu-HU" sz="4000" dirty="0"/>
              <a:t>, </a:t>
            </a:r>
            <a:r>
              <a:rPr lang="hu-HU" sz="4000" dirty="0" smtClean="0"/>
              <a:t>az </a:t>
            </a:r>
            <a:r>
              <a:rPr lang="hu-HU" sz="4000" dirty="0"/>
              <a:t>adott település, térség forrás-felhasználási képességének </a:t>
            </a:r>
            <a:r>
              <a:rPr lang="hu-HU" sz="4000" dirty="0" smtClean="0"/>
              <a:t>növelése</a:t>
            </a:r>
            <a:endParaRPr lang="hu-HU" sz="4000" dirty="0"/>
          </a:p>
          <a:p>
            <a:pPr marL="622866" lvl="1" indent="-169873" defTabSz="905988">
              <a:buFont typeface="Wingdings" panose="05000000000000000000" pitchFamily="2" charset="2"/>
              <a:buChar char="Ø"/>
            </a:pPr>
            <a:r>
              <a:rPr lang="hu-HU" sz="4000" b="1" dirty="0"/>
              <a:t>kommunikáció és tájékoztatás</a:t>
            </a:r>
            <a:r>
              <a:rPr lang="hu-HU" sz="4000" dirty="0"/>
              <a:t>, figyelemfelkeltés, paktum honlap fejlesztése</a:t>
            </a:r>
          </a:p>
          <a:p>
            <a:pPr marL="622866" lvl="1" indent="-169873" defTabSz="905988">
              <a:buFont typeface="Wingdings" panose="05000000000000000000" pitchFamily="2" charset="2"/>
              <a:buChar char="Ø"/>
            </a:pPr>
            <a:r>
              <a:rPr lang="hu-HU" sz="4000" b="0" dirty="0" smtClean="0"/>
              <a:t>partnerek </a:t>
            </a:r>
            <a:r>
              <a:rPr lang="hu-HU" sz="4000" b="0" dirty="0"/>
              <a:t>közötti </a:t>
            </a:r>
            <a:r>
              <a:rPr lang="hu-HU" sz="4000" b="1" dirty="0" smtClean="0"/>
              <a:t>információcsere</a:t>
            </a:r>
            <a:r>
              <a:rPr lang="hu-HU" sz="4000" b="0" dirty="0" smtClean="0"/>
              <a:t> elősegítése</a:t>
            </a:r>
            <a:endParaRPr lang="hu-HU" sz="4000" b="0" dirty="0"/>
          </a:p>
          <a:p>
            <a:pPr marL="622866" lvl="1" indent="-169873" defTabSz="905988">
              <a:buFont typeface="Wingdings" panose="05000000000000000000" pitchFamily="2" charset="2"/>
              <a:buChar char="Ø"/>
            </a:pPr>
            <a:r>
              <a:rPr lang="hu-HU" sz="4000" b="0" dirty="0" smtClean="0"/>
              <a:t>a </a:t>
            </a:r>
            <a:r>
              <a:rPr lang="hu-HU" sz="4000" b="0" dirty="0"/>
              <a:t>vállalkozói </a:t>
            </a:r>
            <a:r>
              <a:rPr lang="hu-HU" sz="4000" b="1" dirty="0"/>
              <a:t>beruházási </a:t>
            </a:r>
            <a:r>
              <a:rPr lang="hu-HU" sz="4000" b="1" dirty="0" smtClean="0"/>
              <a:t>szándékok </a:t>
            </a:r>
            <a:r>
              <a:rPr lang="hu-HU" sz="4000" b="0" dirty="0" smtClean="0"/>
              <a:t>megismerése, </a:t>
            </a:r>
            <a:r>
              <a:rPr lang="hu-HU" sz="4000" b="0" dirty="0"/>
              <a:t>a munkáltatók </a:t>
            </a:r>
            <a:r>
              <a:rPr lang="hu-HU" sz="4000" b="1" dirty="0" smtClean="0"/>
              <a:t>munkaerőigényeinek</a:t>
            </a:r>
            <a:r>
              <a:rPr lang="hu-HU" sz="4000" b="0" dirty="0" smtClean="0"/>
              <a:t> feltárása</a:t>
            </a:r>
            <a:endParaRPr lang="hu-HU" sz="4000" b="0" dirty="0"/>
          </a:p>
          <a:p>
            <a:pPr marL="622866" lvl="1" indent="-169873" defTabSz="905988">
              <a:buFont typeface="Wingdings" panose="05000000000000000000" pitchFamily="2" charset="2"/>
              <a:buChar char="Ø"/>
            </a:pPr>
            <a:r>
              <a:rPr lang="hu-HU" sz="4000" dirty="0" smtClean="0"/>
              <a:t>vállalkozási </a:t>
            </a:r>
            <a:r>
              <a:rPr lang="hu-HU" sz="4000" b="1" dirty="0" smtClean="0"/>
              <a:t>tanácsadás</a:t>
            </a:r>
            <a:endParaRPr lang="hu-HU" sz="4000" b="1" dirty="0"/>
          </a:p>
          <a:p>
            <a:pPr marL="622866" lvl="1" indent="-169873" defTabSz="905988">
              <a:buFont typeface="Wingdings" panose="05000000000000000000" pitchFamily="2" charset="2"/>
              <a:buChar char="Ø"/>
            </a:pPr>
            <a:r>
              <a:rPr lang="hu-HU" sz="4000" dirty="0"/>
              <a:t>a vállalkozásokkal közösen tudatos </a:t>
            </a:r>
            <a:r>
              <a:rPr lang="hu-HU" sz="4000" b="1" dirty="0"/>
              <a:t>beruházás-ösztönzés és város-marketing tevékenység </a:t>
            </a:r>
            <a:r>
              <a:rPr lang="hu-HU" sz="4000" dirty="0"/>
              <a:t>valósítható meg a vállalkozások befektetéseinek növelése, valamint a munkaerő-megtartási és munkaerő-vonzó képesség erősítése érdekében</a:t>
            </a:r>
          </a:p>
          <a:p>
            <a:pPr marL="622866" lvl="1" indent="-169873" defTabSz="905988">
              <a:buFont typeface="Wingdings" panose="05000000000000000000" pitchFamily="2" charset="2"/>
              <a:buChar char="Ø"/>
            </a:pPr>
            <a:r>
              <a:rPr lang="hu-HU" sz="4000" dirty="0"/>
              <a:t>paktum menedzsment képzés és együttműködést segítő </a:t>
            </a:r>
            <a:r>
              <a:rPr lang="hu-HU" sz="4000" dirty="0" smtClean="0"/>
              <a:t>tréning</a:t>
            </a:r>
          </a:p>
          <a:p>
            <a:pPr marL="169873" indent="-169873" algn="just" defTabSz="905988">
              <a:buFont typeface="Wingdings" panose="05000000000000000000" pitchFamily="2" charset="2"/>
              <a:buChar char="q"/>
            </a:pPr>
            <a:r>
              <a:rPr lang="hu-HU" sz="4000" dirty="0" smtClean="0"/>
              <a:t>A</a:t>
            </a:r>
            <a:r>
              <a:rPr lang="hu-HU" sz="4000" b="1" dirty="0" smtClean="0"/>
              <a:t> munkaadói szervezetek:</a:t>
            </a:r>
          </a:p>
          <a:p>
            <a:pPr marL="622866" lvl="1" indent="-169873" algn="just" defTabSz="905988">
              <a:buFont typeface="Wingdings" panose="05000000000000000000" pitchFamily="2" charset="2"/>
              <a:buChar char="Ø"/>
            </a:pPr>
            <a:r>
              <a:rPr lang="hu-HU" sz="4000" dirty="0" smtClean="0"/>
              <a:t>hatékonyabb érdekképviselet</a:t>
            </a:r>
          </a:p>
          <a:p>
            <a:pPr marL="622866" lvl="1" indent="-169873" algn="just" defTabSz="905988">
              <a:buFont typeface="Wingdings" panose="05000000000000000000" pitchFamily="2" charset="2"/>
              <a:buChar char="Ø"/>
            </a:pPr>
            <a:r>
              <a:rPr lang="hu-HU" sz="4000" dirty="0" smtClean="0"/>
              <a:t>vállalati igényeknek megfelelő képzések szervezése, </a:t>
            </a:r>
            <a:r>
              <a:rPr lang="hu-HU" sz="4000" b="0" dirty="0" smtClean="0"/>
              <a:t>támogatása </a:t>
            </a:r>
            <a:r>
              <a:rPr lang="hu-HU" sz="4000" b="0" i="1" dirty="0" smtClean="0"/>
              <a:t>(</a:t>
            </a:r>
            <a:r>
              <a:rPr lang="hu-HU" sz="4000" i="1" dirty="0" smtClean="0"/>
              <a:t>támogathat OKJ-s és nem OKJ-s, egyedi fejlesztésű képzéseket)</a:t>
            </a:r>
          </a:p>
          <a:p>
            <a:pPr marL="622866" lvl="1" indent="-169873">
              <a:buFont typeface="Wingdings" panose="05000000000000000000" pitchFamily="2" charset="2"/>
              <a:buChar char="Ø"/>
            </a:pPr>
            <a:r>
              <a:rPr lang="hu-HU" sz="4000" dirty="0" smtClean="0"/>
              <a:t>vállalkozói munkaerő/képzési igények továbbítása a paktumszervezet felé</a:t>
            </a:r>
          </a:p>
          <a:p>
            <a:pPr marL="622866" lvl="1" indent="-169873">
              <a:buFont typeface="Wingdings" panose="05000000000000000000" pitchFamily="2" charset="2"/>
              <a:buChar char="Ø"/>
            </a:pPr>
            <a:r>
              <a:rPr lang="hu-HU" sz="4000" dirty="0" smtClean="0"/>
              <a:t>meglévő elemzések eredményeinek rendelkezésre bocsátása</a:t>
            </a:r>
          </a:p>
          <a:p>
            <a:pPr marL="622866" lvl="1" indent="-169873">
              <a:buFont typeface="Wingdings" panose="05000000000000000000" pitchFamily="2" charset="2"/>
              <a:buChar char="Ø"/>
            </a:pPr>
            <a:r>
              <a:rPr lang="hu-HU" sz="4000" dirty="0" smtClean="0"/>
              <a:t>paktumrendezvények propagálása a vállalkozások között</a:t>
            </a:r>
          </a:p>
          <a:p>
            <a:pPr marL="622866" lvl="1" indent="-169873">
              <a:buFont typeface="Wingdings" panose="05000000000000000000" pitchFamily="2" charset="2"/>
              <a:buChar char="Ø"/>
            </a:pPr>
            <a:r>
              <a:rPr lang="hu-HU" sz="4000" dirty="0" smtClean="0"/>
              <a:t>paktummal kapcsolatos aktuális információk, pályázati lehetőségek eljuttatása vállalkozások részére</a:t>
            </a:r>
          </a:p>
          <a:p>
            <a:pPr marL="622866" lvl="1" indent="-169873">
              <a:buFont typeface="Wingdings" panose="05000000000000000000" pitchFamily="2" charset="2"/>
              <a:buChar char="Ø"/>
            </a:pPr>
            <a:r>
              <a:rPr lang="hu-HU" sz="4000" dirty="0" smtClean="0"/>
              <a:t>Befektetés-ösztönzési tevékenység</a:t>
            </a:r>
          </a:p>
          <a:p>
            <a:pPr marL="169873" indent="-169873" algn="just">
              <a:buFont typeface="Wingdings" panose="05000000000000000000" pitchFamily="2" charset="2"/>
              <a:buChar char="q"/>
            </a:pPr>
            <a:r>
              <a:rPr lang="hu-HU" sz="4000" dirty="0" smtClean="0"/>
              <a:t>A</a:t>
            </a:r>
            <a:r>
              <a:rPr lang="hu-HU" sz="4000" b="1" dirty="0" smtClean="0"/>
              <a:t> KKV-k és nagyvállalatok</a:t>
            </a:r>
            <a:r>
              <a:rPr lang="hu-HU" sz="4000" dirty="0" smtClean="0"/>
              <a:t> közreműködése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</a:pPr>
            <a:r>
              <a:rPr lang="hu-HU" sz="4000" i="0" dirty="0" smtClean="0"/>
              <a:t>Befektetések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</a:pPr>
            <a:r>
              <a:rPr lang="hu-HU" sz="4000" i="0" dirty="0" smtClean="0"/>
              <a:t>Munkahely-teremtés</a:t>
            </a:r>
          </a:p>
          <a:p>
            <a:pPr marL="169873" indent="-169873" algn="just" defTabSz="905988">
              <a:buFont typeface="Wingdings" panose="05000000000000000000" pitchFamily="2" charset="2"/>
              <a:buChar char="q"/>
            </a:pPr>
            <a:r>
              <a:rPr lang="hu-HU" sz="4000" dirty="0" smtClean="0"/>
              <a:t>A </a:t>
            </a:r>
            <a:r>
              <a:rPr lang="hu-HU" sz="4000" b="1" dirty="0" smtClean="0"/>
              <a:t>képzőintézmények</a:t>
            </a:r>
            <a:r>
              <a:rPr lang="hu-HU" sz="4000" dirty="0" smtClean="0"/>
              <a:t> a partnerségben közvetlenül érzékelhetik a megrendelői oldal (cégek) szükségleteit, és erre reagálni tudnak </a:t>
            </a:r>
            <a:r>
              <a:rPr lang="hu-HU" sz="4000" b="1" dirty="0" smtClean="0"/>
              <a:t>képzések támogatásával </a:t>
            </a:r>
            <a:r>
              <a:rPr lang="hu-HU" sz="4000" i="1" dirty="0" smtClean="0"/>
              <a:t>(OKJ-s és nem OKJ-s, egyedi fejlesztésű). </a:t>
            </a:r>
          </a:p>
          <a:p>
            <a:pPr marL="622866" lvl="1" indent="-169873" algn="just">
              <a:buFont typeface="Wingdings" panose="05000000000000000000" pitchFamily="2" charset="2"/>
              <a:buChar char="Ø"/>
            </a:pPr>
            <a:r>
              <a:rPr lang="hu-HU" sz="4000" dirty="0" smtClean="0"/>
              <a:t>Gyakorlati képzőként az álláskeresők és inaktívak betanítását célzó duális felnőttképzési programokban való részvétel (egyedi fejlesztésű)</a:t>
            </a:r>
          </a:p>
          <a:p>
            <a:pPr marL="169873" indent="-169873" algn="just">
              <a:buFont typeface="Wingdings" panose="05000000000000000000" pitchFamily="2" charset="2"/>
              <a:buChar char="q"/>
            </a:pPr>
            <a:r>
              <a:rPr lang="hu-HU" sz="4000" dirty="0" smtClean="0"/>
              <a:t>A </a:t>
            </a:r>
            <a:r>
              <a:rPr lang="hu-HU" sz="4000" b="1" dirty="0" smtClean="0"/>
              <a:t>civil szervezetek </a:t>
            </a:r>
            <a:r>
              <a:rPr lang="hu-HU" sz="4000" dirty="0" smtClean="0"/>
              <a:t>az</a:t>
            </a:r>
            <a:r>
              <a:rPr lang="hu-HU" sz="4000" b="1" dirty="0" smtClean="0"/>
              <a:t> </a:t>
            </a:r>
            <a:r>
              <a:rPr lang="hu-HU" sz="4000" dirty="0" smtClean="0"/>
              <a:t>álláskeresők tájékoztatásában, megtalálásában (pl. inaktívak felkutatása), felkészítésében, a </a:t>
            </a:r>
            <a:r>
              <a:rPr lang="hu-HU" sz="4000" dirty="0" err="1" smtClean="0"/>
              <a:t>munkaerőpiaci</a:t>
            </a:r>
            <a:r>
              <a:rPr lang="hu-HU" sz="4000" dirty="0" smtClean="0"/>
              <a:t>, leginkább a tanácsadási és mentori szolgáltatások nyújtásában a töltenek be fontos szerepet.</a:t>
            </a:r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utolsó ábrán</a:t>
            </a:r>
            <a:r>
              <a:rPr lang="hu-HU" baseline="0" dirty="0" smtClean="0"/>
              <a:t> a PR25 és PR26 indikátor alakulását láthatjuk. A programba bevontak létszámán kívül (PO25) 2 indikátor van a TOP programokban:</a:t>
            </a:r>
          </a:p>
          <a:p>
            <a:r>
              <a:rPr lang="hu-HU" baseline="0" dirty="0" smtClean="0"/>
              <a:t>PR25 = TOP programok keretében álláshoz jutók száma</a:t>
            </a:r>
          </a:p>
          <a:p>
            <a:r>
              <a:rPr lang="hu-HU" dirty="0" smtClean="0"/>
              <a:t>PR26 = támogatás után 6 hónappal állással rendelkezők száma.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smtClean="0"/>
              <a:t>A PR25 indikátor 2018. októberi száma kifejezetten kedvezően alakult a megyei és </a:t>
            </a:r>
            <a:r>
              <a:rPr lang="hu-HU" baseline="0" dirty="0" err="1" smtClean="0"/>
              <a:t>mjv-i</a:t>
            </a:r>
            <a:r>
              <a:rPr lang="hu-HU" baseline="0" dirty="0" smtClean="0"/>
              <a:t> paktumokban. Az októberi teljesülés mértéke bőven meghaladja a tervezett létszámot (1739 és 1454 fő), 62-69%-kal. A helyi paktumokban (melyek sok esetben később indultak, mint a megyeiek vagy a </a:t>
            </a:r>
            <a:r>
              <a:rPr lang="hu-HU" baseline="0" dirty="0" err="1" smtClean="0"/>
              <a:t>mjv-iak</a:t>
            </a:r>
            <a:r>
              <a:rPr lang="hu-HU" baseline="0" dirty="0" smtClean="0"/>
              <a:t>)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teljesítés mértéke 69% (ott az októberig tervezett létszám: 2122 fő).</a:t>
            </a:r>
          </a:p>
          <a:p>
            <a:endParaRPr lang="hu-HU" dirty="0" smtClean="0"/>
          </a:p>
          <a:p>
            <a:r>
              <a:rPr lang="hu-HU" dirty="0" smtClean="0"/>
              <a:t>A PR26 indikátor októberi száma:</a:t>
            </a:r>
            <a:r>
              <a:rPr lang="hu-HU" baseline="0" dirty="0" smtClean="0"/>
              <a:t> 619 fő, ami a vállalt létszámnak (844, 390, 614 fő) 28-32-42%-a, mert kevés az olyan program, amely úgy fejeződött be, hogy már a 180. napi </a:t>
            </a:r>
            <a:r>
              <a:rPr lang="hu-HU" baseline="0" dirty="0" err="1" smtClean="0"/>
              <a:t>utánkövetésre</a:t>
            </a:r>
            <a:r>
              <a:rPr lang="hu-HU" baseline="0" dirty="0" smtClean="0"/>
              <a:t> is sor került. 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projektek 2020/2021. évi befejezéséig tervezett létszámok teljesülésének mértéke jelenleg még nagyon csekély.</a:t>
            </a:r>
          </a:p>
          <a:p>
            <a:r>
              <a:rPr lang="hu-HU" baseline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164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defTabSz="905988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8668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66752" y="4715075"/>
            <a:ext cx="5335588" cy="4778229"/>
          </a:xfrm>
        </p:spPr>
        <p:txBody>
          <a:bodyPr>
            <a:normAutofit/>
          </a:bodyPr>
          <a:lstStyle/>
          <a:p>
            <a:r>
              <a:rPr lang="hu-HU" b="1" dirty="0" smtClean="0"/>
              <a:t>TOP programok áttekintése és kapcsolódásuk</a:t>
            </a:r>
            <a:r>
              <a:rPr lang="hu-HU" dirty="0" smtClean="0"/>
              <a:t>:</a:t>
            </a:r>
            <a:endParaRPr lang="hu-HU" sz="1100" dirty="0"/>
          </a:p>
          <a:p>
            <a:pPr marL="224413" indent="-224413">
              <a:buFont typeface="+mj-lt"/>
              <a:buAutoNum type="arabicPeriod"/>
            </a:pPr>
            <a:r>
              <a:rPr lang="hu-HU" dirty="0" smtClean="0"/>
              <a:t>az </a:t>
            </a:r>
            <a:r>
              <a:rPr lang="hu-HU" b="1" dirty="0" smtClean="0"/>
              <a:t>1-4. prioritáshoz </a:t>
            </a:r>
            <a:r>
              <a:rPr lang="hu-HU" dirty="0" smtClean="0"/>
              <a:t>kapcsolódóak – idetartozó fejlesztések:</a:t>
            </a:r>
            <a:endParaRPr lang="hu-HU" sz="1100" dirty="0"/>
          </a:p>
          <a:p>
            <a:pPr marL="617136" lvl="1" indent="-168310">
              <a:buFont typeface="Wingdings" panose="05000000000000000000" pitchFamily="2" charset="2"/>
              <a:buChar char="§"/>
            </a:pPr>
            <a:r>
              <a:rPr lang="hu-HU" dirty="0" smtClean="0"/>
              <a:t>térségi, helyi, települési- és vállalkozásfejlesztések, amelyek munkahelyeket biztosíthatnak az álláskeresők számára, növelhetik a térség foglalkoztatását</a:t>
            </a:r>
            <a:r>
              <a:rPr lang="hu-HU" baseline="0" dirty="0" smtClean="0"/>
              <a:t> (ipari parkok, inkubátorházak </a:t>
            </a:r>
            <a:r>
              <a:rPr lang="hu-HU" baseline="0" dirty="0" smtClean="0">
                <a:sym typeface="Wingdings" panose="05000000000000000000" pitchFamily="2" charset="2"/>
              </a:rPr>
              <a:t> vállalkozásfejlesztés)</a:t>
            </a:r>
            <a:endParaRPr lang="hu-HU" sz="1100" dirty="0"/>
          </a:p>
          <a:p>
            <a:pPr marL="617136" lvl="1" indent="-168310">
              <a:buFont typeface="Wingdings" panose="05000000000000000000" pitchFamily="2" charset="2"/>
              <a:buChar char="§"/>
            </a:pPr>
            <a:r>
              <a:rPr lang="hu-HU" dirty="0" smtClean="0"/>
              <a:t>közlekedésfejlesztés (elősegítve a munkavállalói mobilitást) </a:t>
            </a:r>
            <a:endParaRPr lang="hu-HU" sz="1100" dirty="0"/>
          </a:p>
          <a:p>
            <a:pPr marL="617136" lvl="1" indent="-168310">
              <a:buFont typeface="Wingdings" panose="05000000000000000000" pitchFamily="2" charset="2"/>
              <a:buChar char="§"/>
            </a:pPr>
            <a:r>
              <a:rPr lang="hu-HU" dirty="0" smtClean="0"/>
              <a:t>városi környezet fejlesztése (pl. barnamezős beruházások) </a:t>
            </a:r>
            <a:endParaRPr lang="hu-HU" sz="1100" dirty="0"/>
          </a:p>
          <a:p>
            <a:pPr marL="617136" lvl="1" indent="-168310">
              <a:buFont typeface="Wingdings" panose="05000000000000000000" pitchFamily="2" charset="2"/>
              <a:buChar char="§"/>
            </a:pPr>
            <a:r>
              <a:rPr lang="hu-HU" dirty="0" smtClean="0"/>
              <a:t>egészségügyi és szociális infrastruktúra fejlesztése (</a:t>
            </a:r>
            <a:r>
              <a:rPr lang="hu-HU" dirty="0" err="1" smtClean="0"/>
              <a:t>bölcsi</a:t>
            </a:r>
            <a:r>
              <a:rPr lang="hu-HU" dirty="0" smtClean="0"/>
              <a:t>, ovi) </a:t>
            </a:r>
            <a:endParaRPr lang="hu-HU" sz="1100" dirty="0"/>
          </a:p>
          <a:p>
            <a:pPr marL="617136" lvl="1" indent="-168310">
              <a:buFont typeface="Wingdings" panose="05000000000000000000" pitchFamily="2" charset="2"/>
              <a:buChar char="§"/>
            </a:pPr>
            <a:r>
              <a:rPr lang="hu-HU" dirty="0" smtClean="0"/>
              <a:t>rászoruló közösségek fizikai rehabilitációja </a:t>
            </a:r>
            <a:endParaRPr lang="hu-HU" sz="1100" dirty="0"/>
          </a:p>
          <a:p>
            <a:pPr marL="617136" lvl="1" indent="-168310">
              <a:buFont typeface="Wingdings" panose="05000000000000000000" pitchFamily="2" charset="2"/>
              <a:buChar char="§"/>
            </a:pPr>
            <a:r>
              <a:rPr lang="hu-HU" dirty="0" smtClean="0"/>
              <a:t>energiahatékonyságot biztosító beruházások</a:t>
            </a:r>
            <a:endParaRPr lang="hu-HU" sz="1100" dirty="0"/>
          </a:p>
          <a:p>
            <a:pPr marL="226497" indent="-226497">
              <a:buFont typeface="+mj-lt"/>
              <a:buAutoNum type="arabicPeriod"/>
            </a:pPr>
            <a:r>
              <a:rPr lang="hu-HU" dirty="0" smtClean="0"/>
              <a:t>az </a:t>
            </a:r>
            <a:r>
              <a:rPr lang="hu-HU" b="1" dirty="0" smtClean="0"/>
              <a:t>5-6. prioritáshoz </a:t>
            </a:r>
            <a:r>
              <a:rPr lang="hu-HU" dirty="0" smtClean="0"/>
              <a:t>kapcsolódó, de </a:t>
            </a:r>
            <a:r>
              <a:rPr lang="hu-HU" b="1" dirty="0" smtClean="0"/>
              <a:t>NEM FOGLALKOZTATÁSI PAKTUM </a:t>
            </a:r>
            <a:r>
              <a:rPr lang="hu-HU" dirty="0" smtClean="0"/>
              <a:t>projektek – idetartozó fejlesztések: </a:t>
            </a:r>
            <a:endParaRPr lang="hu-HU" sz="1100" dirty="0"/>
          </a:p>
          <a:p>
            <a:pPr marL="617136" lvl="1" indent="-168310">
              <a:buFont typeface="Wingdings" panose="05000000000000000000" pitchFamily="2" charset="2"/>
              <a:buChar char="§"/>
            </a:pPr>
            <a:r>
              <a:rPr lang="hu-HU" dirty="0" smtClean="0"/>
              <a:t>a szegénység és hátrányos helyzetűek esélyegyenlőségének előmozdítás</a:t>
            </a:r>
            <a:endParaRPr lang="hu-HU" sz="1100" dirty="0"/>
          </a:p>
          <a:p>
            <a:pPr marL="617136" lvl="1" indent="-168310">
              <a:buFont typeface="Wingdings" panose="05000000000000000000" pitchFamily="2" charset="2"/>
              <a:buChar char="§"/>
            </a:pPr>
            <a:r>
              <a:rPr lang="hu-HU" dirty="0" smtClean="0"/>
              <a:t>kisgyermekesek munkaerőpiacra történő visszatérését segítő beruházások (gyermekellátási szolgáltatások fejlesztése)</a:t>
            </a:r>
            <a:endParaRPr lang="hu-HU" sz="1100" dirty="0"/>
          </a:p>
          <a:p>
            <a:pPr marL="617136" lvl="1" indent="-168310">
              <a:buFont typeface="Wingdings" panose="05000000000000000000" pitchFamily="2" charset="2"/>
              <a:buChar char="§"/>
            </a:pPr>
            <a:r>
              <a:rPr lang="hu-HU" dirty="0" smtClean="0"/>
              <a:t>egészségügyi és szociális infrastruktúra fejlesztése </a:t>
            </a:r>
            <a:endParaRPr lang="hu-HU" sz="1100" dirty="0"/>
          </a:p>
          <a:p>
            <a:pPr marL="617136" lvl="1" indent="-168310">
              <a:buFont typeface="Wingdings" panose="05000000000000000000" pitchFamily="2" charset="2"/>
              <a:buChar char="§"/>
            </a:pPr>
            <a:r>
              <a:rPr lang="hu-HU" dirty="0" smtClean="0"/>
              <a:t>az önkormányzati közszolgáltatások hozzáférhetőségének és minőségének fejlesztése</a:t>
            </a:r>
            <a:endParaRPr lang="hu-HU" sz="1100" dirty="0"/>
          </a:p>
          <a:p>
            <a:pPr marL="226497" indent="-226497">
              <a:buFont typeface="+mj-lt"/>
              <a:buAutoNum type="arabicPeriod"/>
            </a:pPr>
            <a:r>
              <a:rPr lang="hu-HU" dirty="0" smtClean="0"/>
              <a:t>Valamint az </a:t>
            </a:r>
            <a:r>
              <a:rPr lang="hu-HU" b="1" dirty="0" smtClean="0"/>
              <a:t>5-6. prioritáshoz </a:t>
            </a:r>
            <a:r>
              <a:rPr lang="hu-HU" dirty="0" smtClean="0"/>
              <a:t>kapcsolódó </a:t>
            </a:r>
            <a:r>
              <a:rPr lang="hu-HU" b="1" dirty="0" smtClean="0"/>
              <a:t>FOGLALKOZTATÁSI PAKTUMOK</a:t>
            </a:r>
            <a:r>
              <a:rPr lang="hu-HU" dirty="0" smtClean="0"/>
              <a:t>.</a:t>
            </a:r>
            <a:endParaRPr lang="hu-HU" sz="1100" dirty="0"/>
          </a:p>
          <a:p>
            <a:endParaRPr lang="hu-HU" baseline="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megítélt támogatási</a:t>
            </a:r>
            <a:r>
              <a:rPr lang="hu-HU" baseline="0" dirty="0" smtClean="0"/>
              <a:t> összegek az idő </a:t>
            </a:r>
            <a:r>
              <a:rPr lang="hu-HU" baseline="0" dirty="0" err="1" smtClean="0"/>
              <a:t>előrehaladtával</a:t>
            </a:r>
            <a:r>
              <a:rPr lang="hu-HU" baseline="0" dirty="0" smtClean="0"/>
              <a:t> módosultak, mert már vannak lezárt projektek.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Ezen a dián a megítélt támogatások megyei megoszlása látható. A forráselosztás tükrözi a TOP programok azon célját, hogy csökkentse a területi egyenlőtlenségeket a hátrányos helyzetű térségeknek nyújtott támogatásokkal.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TOP programok</a:t>
            </a:r>
            <a:r>
              <a:rPr lang="hu-HU" baseline="0" dirty="0" smtClean="0"/>
              <a:t> „teljesülésének” és „hatásának” megítéléséhez a célokból kell kiindulni. Vannak távlati és rövidebb távú célok is. </a:t>
            </a:r>
          </a:p>
          <a:p>
            <a:endParaRPr lang="hu-HU" baseline="0" dirty="0" smtClean="0"/>
          </a:p>
          <a:p>
            <a:r>
              <a:rPr lang="hu-HU" baseline="0" dirty="0" smtClean="0"/>
              <a:t>Távlati célok:</a:t>
            </a:r>
          </a:p>
          <a:p>
            <a:r>
              <a:rPr lang="hu-HU" baseline="0" dirty="0" smtClean="0"/>
              <a:t>Helyi, térségi gazdaság fejlesztése</a:t>
            </a:r>
          </a:p>
          <a:p>
            <a:r>
              <a:rPr lang="hu-HU" baseline="0" dirty="0" smtClean="0"/>
              <a:t>Munkaerőpiac fellendítése</a:t>
            </a:r>
          </a:p>
          <a:p>
            <a:r>
              <a:rPr lang="hu-HU" baseline="0" dirty="0" smtClean="0"/>
              <a:t>Fenntartható foglalkoztatás</a:t>
            </a:r>
          </a:p>
          <a:p>
            <a:endParaRPr lang="hu-HU" baseline="0" dirty="0" smtClean="0"/>
          </a:p>
          <a:p>
            <a:r>
              <a:rPr lang="hu-HU" dirty="0" smtClean="0"/>
              <a:t>Közvetlen célok:</a:t>
            </a:r>
          </a:p>
          <a:p>
            <a:r>
              <a:rPr lang="hu-HU" dirty="0" smtClean="0"/>
              <a:t>Munkahelyek teremtése,</a:t>
            </a:r>
            <a:r>
              <a:rPr lang="hu-HU" baseline="0" dirty="0" smtClean="0"/>
              <a:t> feltárása</a:t>
            </a:r>
          </a:p>
          <a:p>
            <a:r>
              <a:rPr lang="hu-HU" baseline="0" dirty="0" smtClean="0"/>
              <a:t>helyi munkaerő-kereslet kiszolgálása</a:t>
            </a:r>
          </a:p>
          <a:p>
            <a:r>
              <a:rPr lang="hu-HU" baseline="0" dirty="0" smtClean="0"/>
              <a:t>HH és inaktívak elhelyezése</a:t>
            </a:r>
          </a:p>
          <a:p>
            <a:r>
              <a:rPr lang="hu-HU" baseline="0" dirty="0" smtClean="0"/>
              <a:t>Paktumok támogatása</a:t>
            </a:r>
          </a:p>
          <a:p>
            <a:endParaRPr lang="hu-HU" baseline="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országosan rendelkezésre álló TOP pályázat és</a:t>
            </a:r>
            <a:r>
              <a:rPr lang="hu-HU" baseline="0" dirty="0" smtClean="0"/>
              <a:t> pályázati forrás. Az adatok forrása a </a:t>
            </a:r>
            <a:r>
              <a:rPr lang="hu-HU" baseline="0" dirty="0" err="1" smtClean="0"/>
              <a:t>www.palyazat.gov.hu</a:t>
            </a:r>
            <a:r>
              <a:rPr lang="hu-HU" baseline="0" dirty="0" smtClean="0"/>
              <a:t> és csak a </a:t>
            </a:r>
            <a:r>
              <a:rPr lang="hu-HU" b="1" baseline="0" dirty="0" smtClean="0"/>
              <a:t>még le nem járt </a:t>
            </a:r>
            <a:r>
              <a:rPr lang="hu-HU" baseline="0" dirty="0" smtClean="0"/>
              <a:t>pályázatok adatait tartalmazza. A legtöbb pályázat 2020/21-ben fog lejárni. </a:t>
            </a:r>
          </a:p>
          <a:p>
            <a:r>
              <a:rPr lang="hu-HU" baseline="0" dirty="0" smtClean="0"/>
              <a:t>Összesen:</a:t>
            </a:r>
          </a:p>
          <a:p>
            <a:r>
              <a:rPr lang="hu-HU" dirty="0" smtClean="0"/>
              <a:t>3557 db pályázat</a:t>
            </a:r>
          </a:p>
          <a:p>
            <a:r>
              <a:rPr lang="hu-HU" dirty="0" smtClean="0"/>
              <a:t>876 Mrd Ft.</a:t>
            </a:r>
          </a:p>
          <a:p>
            <a:endParaRPr lang="hu-HU" dirty="0" smtClean="0"/>
          </a:p>
          <a:p>
            <a:r>
              <a:rPr lang="hu-HU" baseline="0" dirty="0" smtClean="0"/>
              <a:t>A legtöbb pályázat a TOP 1-4. és a TOP 5-6. prioritáshoz (nem a foglalkoztatási paktumokhoz = NFP) kapcsolódnak. A TOP 1-4. pályázatok számarányához képest kisebb forrással rendelkeznek, de még így is a legtöbbel. A TOP 5-6. </a:t>
            </a:r>
            <a:r>
              <a:rPr lang="hu-HU" baseline="0" dirty="0" err="1" smtClean="0"/>
              <a:t>NFP-ok</a:t>
            </a:r>
            <a:r>
              <a:rPr lang="hu-HU" baseline="0" dirty="0" smtClean="0"/>
              <a:t> jelentősen nagyobb forrással bírnak, mint számarányuk alapján várnánk. A legkisebb részesedéssel, érthetően, a TOP 5-6. </a:t>
            </a:r>
            <a:r>
              <a:rPr lang="hu-HU" baseline="0" dirty="0" err="1" smtClean="0"/>
              <a:t>FP-ok</a:t>
            </a:r>
            <a:r>
              <a:rPr lang="hu-HU" baseline="0" dirty="0" smtClean="0"/>
              <a:t> rendelkeznek. 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TOP foglalkoztatási paktumok száma: 126, a jelenleg rendelkezésre álló forrás: 74,6 Mrd Ft.</a:t>
            </a:r>
          </a:p>
          <a:p>
            <a:endParaRPr lang="hu-HU" baseline="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bevonások</a:t>
            </a:r>
            <a:r>
              <a:rPr lang="hu-HU" baseline="0" dirty="0" smtClean="0"/>
              <a:t> mutatják, hogy 2018 októberéig (visszautalva az 5. dián látható célokra) mennyire sikerült az álláskeresők </a:t>
            </a:r>
            <a:r>
              <a:rPr lang="hu-HU" altLang="hu-HU" dirty="0" err="1"/>
              <a:t>munkaerőpiaci</a:t>
            </a:r>
            <a:r>
              <a:rPr lang="hu-HU" altLang="hu-HU" dirty="0"/>
              <a:t> elhelyezkedését biztosítani, mennyire sikerült a foglalkoztatási programokat megvalósítani.   Az eredmények szerint a 3 TOP programban </a:t>
            </a:r>
            <a:r>
              <a:rPr lang="hu-HU" altLang="hu-HU" b="1" dirty="0" smtClean="0"/>
              <a:t>programonként 7,5-8 </a:t>
            </a:r>
            <a:r>
              <a:rPr lang="hu-HU" altLang="hu-HU" b="1" dirty="0"/>
              <a:t>ezer főt </a:t>
            </a:r>
            <a:r>
              <a:rPr lang="hu-HU" altLang="hu-HU" dirty="0"/>
              <a:t>sikerült </a:t>
            </a:r>
            <a:r>
              <a:rPr lang="hu-HU" altLang="hu-HU" dirty="0" smtClean="0"/>
              <a:t>elhelyezni, </a:t>
            </a:r>
            <a:r>
              <a:rPr lang="hu-HU" altLang="hu-HU" b="1" dirty="0" smtClean="0"/>
              <a:t>összesen: 23 128 főt</a:t>
            </a:r>
            <a:r>
              <a:rPr lang="hu-HU" altLang="hu-HU" dirty="0" smtClean="0"/>
              <a:t>. </a:t>
            </a:r>
            <a:r>
              <a:rPr lang="hu-HU" altLang="hu-HU" dirty="0"/>
              <a:t>A helyi projekteket kivéve 100% felett sikerült teljesíteni a 2018. október 31-i vállalásokat </a:t>
            </a:r>
            <a:r>
              <a:rPr lang="hu-HU" altLang="hu-HU" dirty="0" smtClean="0"/>
              <a:t>(157 és 139%-ban) </a:t>
            </a:r>
            <a:r>
              <a:rPr lang="hu-HU" altLang="hu-HU" baseline="0" dirty="0" smtClean="0"/>
              <a:t>(összesen: 18220 fő).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 smtClean="0"/>
          </a:p>
          <a:p>
            <a:r>
              <a:rPr lang="hu-HU" altLang="hu-HU" dirty="0" smtClean="0"/>
              <a:t>A projektzárásig tervezett bevonások száma: </a:t>
            </a:r>
            <a:r>
              <a:rPr lang="hu-HU" altLang="hu-HU" b="1" dirty="0" smtClean="0"/>
              <a:t>56 330 fő</a:t>
            </a:r>
            <a:r>
              <a:rPr lang="hu-HU" altLang="hu-HU" dirty="0" smtClean="0"/>
              <a:t>. Ennek </a:t>
            </a:r>
            <a:r>
              <a:rPr lang="hu-HU" altLang="hu-HU" b="1" dirty="0" smtClean="0"/>
              <a:t>36-45%-át </a:t>
            </a:r>
            <a:r>
              <a:rPr lang="hu-HU" altLang="hu-HU" dirty="0" smtClean="0"/>
              <a:t>sikerült</a:t>
            </a:r>
            <a:r>
              <a:rPr lang="hu-HU" altLang="hu-HU" baseline="0" dirty="0" smtClean="0"/>
              <a:t> teljesíteni 2018. október 31-ig. </a:t>
            </a:r>
            <a:endParaRPr lang="hu-HU" alt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66752" y="4715076"/>
            <a:ext cx="5335588" cy="4881951"/>
          </a:xfrm>
        </p:spPr>
        <p:txBody>
          <a:bodyPr>
            <a:normAutofit fontScale="47500" lnSpcReduction="20000"/>
          </a:bodyPr>
          <a:lstStyle/>
          <a:p>
            <a:pPr defTabSz="905988"/>
            <a:r>
              <a:rPr lang="hu-HU" sz="2200" dirty="0"/>
              <a:t>A célok között szerepel a </a:t>
            </a:r>
            <a:r>
              <a:rPr lang="hu-HU" altLang="hu-HU" sz="2200" b="1" dirty="0">
                <a:cs typeface="Times New Roman" pitchFamily="18" charset="0"/>
              </a:rPr>
              <a:t>hátrányos helyzetű álláskereső és inaktív </a:t>
            </a:r>
            <a:r>
              <a:rPr lang="hu-HU" altLang="hu-HU" sz="2200" dirty="0">
                <a:cs typeface="Times New Roman" pitchFamily="18" charset="0"/>
              </a:rPr>
              <a:t>személyek</a:t>
            </a:r>
            <a:r>
              <a:rPr lang="hu-HU" altLang="hu-HU" sz="2200" b="1" dirty="0">
                <a:cs typeface="Times New Roman" pitchFamily="18" charset="0"/>
              </a:rPr>
              <a:t> </a:t>
            </a:r>
            <a:r>
              <a:rPr lang="hu-HU" altLang="hu-HU" sz="2200" dirty="0">
                <a:cs typeface="Times New Roman" pitchFamily="18" charset="0"/>
              </a:rPr>
              <a:t>foglalkoztathatóságának javítása is. A következő ábra azt mutatja, hogy az </a:t>
            </a:r>
            <a:r>
              <a:rPr lang="hu-HU" altLang="hu-HU" sz="2200" b="1" dirty="0">
                <a:cs typeface="Times New Roman" pitchFamily="18" charset="0"/>
              </a:rPr>
              <a:t>egyes célcsoportokból hány főt sikerült </a:t>
            </a:r>
            <a:r>
              <a:rPr lang="hu-HU" altLang="hu-HU" sz="2200" dirty="0">
                <a:cs typeface="Times New Roman" pitchFamily="18" charset="0"/>
              </a:rPr>
              <a:t>az egyes TOP programoknak bevonnia. </a:t>
            </a:r>
          </a:p>
          <a:p>
            <a:endParaRPr lang="hu-HU" sz="22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hu-HU" altLang="hu-HU" sz="2200" b="1" u="sng" dirty="0">
                <a:cs typeface="Times New Roman" pitchFamily="18" charset="0"/>
              </a:rPr>
              <a:t>Álláskereső hátrányos helyzetű személyek: </a:t>
            </a: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hu-HU" altLang="hu-HU" sz="2200" dirty="0">
                <a:cs typeface="Times New Roman" pitchFamily="18" charset="0"/>
              </a:rPr>
              <a:t>Alacsony iskolai végzettségűek (Legfeljebb általános iskolai végzettség, ISCED 1-2)</a:t>
            </a: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hu-HU" altLang="hu-HU" sz="2200" dirty="0">
                <a:cs typeface="Times New Roman" pitchFamily="18" charset="0"/>
              </a:rPr>
              <a:t>25 év alatti fiatalok, vagy 30 év alatti pályakezdő álláskeresők</a:t>
            </a: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hu-HU" altLang="hu-HU" sz="2200" dirty="0">
                <a:cs typeface="Times New Roman" pitchFamily="18" charset="0"/>
              </a:rPr>
              <a:t>50 év felettiek</a:t>
            </a: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hu-HU" altLang="hu-HU" sz="2200" dirty="0" err="1">
                <a:cs typeface="Times New Roman" pitchFamily="18" charset="0"/>
              </a:rPr>
              <a:t>GYED-ről</a:t>
            </a:r>
            <a:r>
              <a:rPr lang="hu-HU" altLang="hu-HU" sz="2200" dirty="0">
                <a:cs typeface="Times New Roman" pitchFamily="18" charset="0"/>
              </a:rPr>
              <a:t>, </a:t>
            </a:r>
            <a:r>
              <a:rPr lang="hu-HU" altLang="hu-HU" sz="2200" dirty="0" err="1">
                <a:cs typeface="Times New Roman" pitchFamily="18" charset="0"/>
              </a:rPr>
              <a:t>GYES-ről</a:t>
            </a:r>
            <a:r>
              <a:rPr lang="hu-HU" altLang="hu-HU" sz="2200" dirty="0">
                <a:cs typeface="Times New Roman" pitchFamily="18" charset="0"/>
              </a:rPr>
              <a:t>, ápolási díjról visszatérők, vagy legalább egy gyermeket egyedül nevelő felnőttek</a:t>
            </a: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hu-HU" altLang="hu-HU" sz="2200" dirty="0">
                <a:cs typeface="Times New Roman" pitchFamily="18" charset="0"/>
              </a:rPr>
              <a:t>Foglalkoztatást helyettesítő támogatásban részesülők</a:t>
            </a: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hu-HU" altLang="hu-HU" sz="2200" dirty="0">
                <a:cs typeface="Times New Roman" pitchFamily="18" charset="0"/>
              </a:rPr>
              <a:t>Tartós munkanélküliséggel veszélyeztetettek (a munkanélküliségben töltött időtartamba az álláskeresés és a közfoglalkoztatásban történő részvétel időtartama is beszámítható)</a:t>
            </a: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hu-HU" altLang="hu-HU" sz="2200" dirty="0">
                <a:cs typeface="Times New Roman" pitchFamily="18" charset="0"/>
              </a:rPr>
              <a:t>Megváltozott munkaképességű személyek</a:t>
            </a:r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hu-HU" altLang="hu-HU" sz="2200" dirty="0">
                <a:cs typeface="Times New Roman" pitchFamily="18" charset="0"/>
              </a:rPr>
              <a:t>Roma nemzetiséghez tartozó személyek</a:t>
            </a:r>
          </a:p>
          <a:p>
            <a:pPr algn="just">
              <a:lnSpc>
                <a:spcPct val="90000"/>
              </a:lnSpc>
              <a:defRPr/>
            </a:pPr>
            <a:endParaRPr lang="hu-HU" altLang="hu-HU" sz="2200" b="1" u="sng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hu-HU" altLang="hu-HU" sz="2200" b="1" u="sng" dirty="0">
                <a:cs typeface="Times New Roman" pitchFamily="18" charset="0"/>
              </a:rPr>
              <a:t>Inaktívak:</a:t>
            </a:r>
          </a:p>
          <a:p>
            <a:pPr algn="just">
              <a:lnSpc>
                <a:spcPct val="90000"/>
              </a:lnSpc>
              <a:defRPr/>
            </a:pPr>
            <a:r>
              <a:rPr lang="hu-HU" altLang="hu-HU" sz="2200" dirty="0">
                <a:cs typeface="Times New Roman" pitchFamily="18" charset="0"/>
              </a:rPr>
              <a:t>Akik a programba való bevonás előtt nem dolgoztak, illetve nem volt rendszeres jövedelmet biztosító munkájuk, és nem is kerestek munkát, vagy kerestek, de nem tudtak volna munkába állni. </a:t>
            </a:r>
          </a:p>
          <a:p>
            <a:endParaRPr lang="hu-HU" sz="2200" dirty="0">
              <a:cs typeface="Times New Roman" pitchFamily="18" charset="0"/>
            </a:endParaRPr>
          </a:p>
          <a:p>
            <a:r>
              <a:rPr lang="hu-HU" sz="2200" dirty="0"/>
              <a:t>Volumenében a legnagyobb számú bevonások </a:t>
            </a:r>
            <a:r>
              <a:rPr lang="hu-HU" sz="2200" dirty="0" smtClean="0"/>
              <a:t>a </a:t>
            </a:r>
            <a:r>
              <a:rPr lang="hu-HU" sz="2200" dirty="0"/>
              <a:t>megyei paktumokban történtek. A többi paktumnak jóval kisebb a „merítési” bázisa. </a:t>
            </a:r>
            <a:r>
              <a:rPr lang="hu-HU" sz="2200" dirty="0" smtClean="0"/>
              <a:t>Ennek ellenére nagyon </a:t>
            </a:r>
            <a:r>
              <a:rPr lang="hu-HU" sz="2200" dirty="0"/>
              <a:t>hasonló a </a:t>
            </a:r>
            <a:r>
              <a:rPr lang="hu-HU" sz="2200" dirty="0" smtClean="0"/>
              <a:t>bevonások tendenciája, </a:t>
            </a:r>
            <a:r>
              <a:rPr lang="hu-HU" sz="2200" dirty="0"/>
              <a:t>mivel hasonló célcsoportokat céloztak meg mind a 3 TOP programban. A legtöbb ügyfelet: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sz="2200" dirty="0"/>
              <a:t>a tartós munkanélküliséggel veszélyeztetettek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sz="2200" dirty="0"/>
              <a:t>az 50 év felettiek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sz="2200" dirty="0"/>
              <a:t>az alacsony iskolai végzettségűek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sz="2200" dirty="0"/>
              <a:t>az inaktívak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sz="2200" dirty="0"/>
              <a:t>a közfoglalkoztatottak csoportjából vonták be. </a:t>
            </a:r>
          </a:p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66752" y="4715074"/>
            <a:ext cx="5335588" cy="4993942"/>
          </a:xfrm>
        </p:spPr>
        <p:txBody>
          <a:bodyPr>
            <a:normAutofit/>
          </a:bodyPr>
          <a:lstStyle/>
          <a:p>
            <a:r>
              <a:rPr lang="hu-HU" dirty="0" smtClean="0"/>
              <a:t>A következő dián azt láthatjuk, milyen támogatást</a:t>
            </a:r>
            <a:r>
              <a:rPr lang="hu-HU" baseline="0" dirty="0" smtClean="0"/>
              <a:t> </a:t>
            </a:r>
            <a:r>
              <a:rPr lang="hu-HU" dirty="0" smtClean="0"/>
              <a:t>kaptak ügyfeleink az egyes TOP programokban. </a:t>
            </a:r>
          </a:p>
          <a:p>
            <a:r>
              <a:rPr lang="hu-HU" dirty="0" smtClean="0"/>
              <a:t>Szolgáltatást szinte minden</a:t>
            </a:r>
            <a:r>
              <a:rPr lang="hu-HU" baseline="0" dirty="0" smtClean="0"/>
              <a:t> bevont ügyfél kapott, összesen 92-97%-uk (relatíve a legkevesebben a TOP682-ban). Ez elsősorban információ nyújtási szolgáltatást jelent, amit a hivatallal való első találkozáskor szinte minden álláskereső megkap. </a:t>
            </a:r>
          </a:p>
          <a:p>
            <a:r>
              <a:rPr lang="hu-HU" dirty="0" smtClean="0"/>
              <a:t>A</a:t>
            </a:r>
            <a:r>
              <a:rPr lang="hu-HU" baseline="0" dirty="0" smtClean="0"/>
              <a:t> legtöbben (mind a 3 programban) a 8+4 havi bérköltség támogatásban részesültek, összesen 12 500 fő. Jóval kevesebb ügyfél kapott 90 napos munkatapasztalat szerzési lehetőséget (1561 fő). </a:t>
            </a:r>
          </a:p>
          <a:p>
            <a:r>
              <a:rPr lang="hu-HU" baseline="0" dirty="0" smtClean="0"/>
              <a:t>A 8+4 havi bértámogatás leginkább a megyei paktumokban fordult elő. A bértámogatás 12+</a:t>
            </a:r>
            <a:r>
              <a:rPr lang="hu-HU" baseline="0" dirty="0" err="1" smtClean="0"/>
              <a:t>12</a:t>
            </a:r>
            <a:r>
              <a:rPr lang="hu-HU" baseline="0" dirty="0" smtClean="0"/>
              <a:t> havi (HH ügyfelek részére kidolgozott) konstrukcióját </a:t>
            </a:r>
            <a:r>
              <a:rPr lang="hu-HU" baseline="0" dirty="0" err="1" smtClean="0"/>
              <a:t>ezidáig</a:t>
            </a:r>
            <a:r>
              <a:rPr lang="hu-HU" baseline="0" dirty="0" smtClean="0"/>
              <a:t> mindössze 2 fő kapta, lakhatási támogatást is csak 14-en igényeltek (összesen a 3 programból). </a:t>
            </a:r>
          </a:p>
          <a:p>
            <a:r>
              <a:rPr lang="hu-HU" baseline="0" dirty="0" smtClean="0"/>
              <a:t>A képzés és a VVT viszont a helyi és </a:t>
            </a:r>
            <a:r>
              <a:rPr lang="hu-HU" baseline="0" dirty="0" err="1" smtClean="0"/>
              <a:t>mjv-i</a:t>
            </a:r>
            <a:r>
              <a:rPr lang="hu-HU" baseline="0" dirty="0" smtClean="0"/>
              <a:t> paktumokban fordult elő nagyobb számban (összesen: 1971, illetve 1325 fő). </a:t>
            </a:r>
          </a:p>
          <a:p>
            <a:endParaRPr lang="hu-HU" baseline="0" dirty="0" smtClean="0"/>
          </a:p>
          <a:p>
            <a:r>
              <a:rPr lang="hu-HU" baseline="0" dirty="0" smtClean="0"/>
              <a:t>Vannak olyan támogatási formák, melyeket – egyenlőre – senki sem vett igénybe. Ezek a következők: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baseline="0" dirty="0" smtClean="0"/>
              <a:t>gyermekfelügyelet költségei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baseline="0" dirty="0" smtClean="0"/>
              <a:t>hozzátartozó gondozásának költségei (akár a szolgáltatás, akár a képzés mellé)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baseline="0" dirty="0" smtClean="0"/>
              <a:t>képzés – szállás- és étkezés költségeinek támogatása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r>
              <a:rPr lang="hu-HU" baseline="0" dirty="0" smtClean="0"/>
              <a:t>csoportos személyszállítás támogatása.</a:t>
            </a:r>
          </a:p>
          <a:p>
            <a:pPr marL="169873" indent="-169873">
              <a:buFont typeface="Wingdings" panose="05000000000000000000" pitchFamily="2" charset="2"/>
              <a:buChar char="q"/>
            </a:pPr>
            <a:endParaRPr lang="hu-HU" baseline="0" dirty="0" smtClean="0"/>
          </a:p>
          <a:p>
            <a:endParaRPr lang="hu-HU" baseline="0" dirty="0" smtClean="0"/>
          </a:p>
          <a:p>
            <a:endParaRPr lang="hu-HU" baseline="0" dirty="0" smtClean="0"/>
          </a:p>
          <a:p>
            <a:endParaRPr lang="hu-HU" baseline="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50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9B30-6387-4EAB-AB60-7D101D4C526D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427F242-7491-4E79-88DA-B1A2C335542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6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BC00-1729-49D4-A1B3-C15448AB49F8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56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2A0D-6FD2-494A-8BFB-7F2306E919BB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68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0209-C71C-4306-B5FA-425C71B47C99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22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4E14-48B5-470A-8C96-265D5CB16DC9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49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BA99-740F-458C-88C5-104657416E84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75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3FA4-5ED2-488A-8244-9EFAEA4175D0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22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21DF-561B-4E07-B01E-C6E39115C5BD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2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D4C6-0D8C-482A-AC5B-5BABDF183876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53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24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A63D-D67A-46DB-A844-1F63108443C3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AB4D64E-1407-41E7-8AFF-3D5797E2382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07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2F92-BE6E-41AE-B877-2678C4810FA5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62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4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543E-103E-4606-B7FD-16BBE5719C9F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77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5AE32-8830-42EE-A6C2-19EF22DA21CF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4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9389-C6FC-4C6E-98CF-16306BA571AC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0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27C6-A5F6-4915-8593-BF6C9130E4C5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58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E82A-4492-4C17-A306-9329784ACF19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33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8DAF-7AB3-4399-8F9D-661DC3BF39F9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CAA43B1-4FC5-44DA-AF16-3EDE297F9F7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22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3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BE37-8D85-4458-81C6-E947351E348F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75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04DC-6EA8-41FC-98DD-4B397C72AB16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13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D419-9116-4727-BBF3-2B20576218BB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9C85E-EB2E-451F-9A1A-3A67B1649124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07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E64B-9581-4725-8DB7-F67ADD8CA284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EA9A08A-5358-45D8-9066-E8CE37E1985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02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3802-5D07-48D5-B17C-84029358E303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36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C3B5-928C-496C-A946-C1344351095E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67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1AA3-97C3-4830-9DC3-C0B9175BFB7E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03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B269-CD16-477B-938F-50BBACA2993F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30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g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  <a:endParaRPr lang="hu-HU" altLang="hu-H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  <a:endParaRPr lang="hu-HU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57F13-CA8A-4E8F-9907-7333C6300357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19492-D58D-4487-982B-716ABDC71D0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  <a:endParaRPr lang="hu-HU" altLang="hu-HU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  <a:endParaRPr lang="hu-HU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552FB4-5FC9-4470-9658-766FBEA7A9E8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6E9E0E-A97E-445A-A506-B4F0E9F97EA1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3" r:id="rId1"/>
    <p:sldLayoutId id="2147485884" r:id="rId2"/>
    <p:sldLayoutId id="2147485885" r:id="rId3"/>
    <p:sldLayoutId id="214748590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g_2_belolda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  <a:endParaRPr lang="hu-HU" altLang="hu-HU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  <a:endParaRPr lang="hu-HU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B3038-BDBF-4619-ABD4-F3360EF93E4D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1FA23A-ED2C-4C7E-9D9C-9310729F3A8C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6" r:id="rId1"/>
    <p:sldLayoutId id="2147485887" r:id="rId2"/>
    <p:sldLayoutId id="214748588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g_2_belolda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  <a:endParaRPr lang="hu-HU" altLang="hu-HU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  <a:endParaRPr lang="hu-HU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27BB9-4142-4B92-8F8A-924B0380E877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FCB965-412C-461A-BF37-EC43EB753DBF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9" r:id="rId1"/>
    <p:sldLayoutId id="2147485890" r:id="rId2"/>
    <p:sldLayoutId id="214748589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g_2_belolda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  <a:endParaRPr lang="hu-HU" altLang="hu-HU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  <a:endParaRPr lang="hu-HU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F763E0-A547-408F-B36C-7253B937F8F1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1BF88B-C0E7-455E-A550-AD55C07249A6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2" r:id="rId1"/>
    <p:sldLayoutId id="2147485893" r:id="rId2"/>
    <p:sldLayoutId id="214748589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g_2_beloldal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  <a:endParaRPr lang="hu-HU" altLang="hu-HU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  <a:endParaRPr lang="hu-HU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F68A41-0555-4915-8A95-34F826DD8C7D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10B852-67D3-4E6C-B72D-7BFA2B66A75A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5" r:id="rId1"/>
    <p:sldLayoutId id="2147485896" r:id="rId2"/>
    <p:sldLayoutId id="2147485897" r:id="rId3"/>
    <p:sldLayoutId id="2147485909" r:id="rId4"/>
    <p:sldLayoutId id="2147485910" r:id="rId5"/>
    <p:sldLayoutId id="2147485911" r:id="rId6"/>
    <p:sldLayoutId id="2147485898" r:id="rId7"/>
    <p:sldLayoutId id="2147485899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g_2_beloldal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  <a:endParaRPr lang="hu-HU" altLang="hu-HU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  <a:endParaRPr lang="hu-HU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EF6BE0-8026-4701-86D0-0136F5C4A4EC}" type="datetimeFigureOut">
              <a:rPr lang="hu-HU"/>
              <a:pPr>
                <a:defRPr/>
              </a:pPr>
              <a:t>2018.12.04.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D84A00-217D-43CC-872F-D62C8C2B274F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12" r:id="rId4"/>
    <p:sldLayoutId id="2147485913" r:id="rId5"/>
    <p:sldLayoutId id="2147485903" r:id="rId6"/>
    <p:sldLayoutId id="2147485904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468089" y="2636912"/>
            <a:ext cx="8351838" cy="15462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2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altLang="hu-HU" sz="2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Paktum projektek országos teljesülései és hatásai</a:t>
            </a:r>
            <a:endParaRPr lang="hu-HU" altLang="hu-HU" sz="2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511660" y="3861048"/>
            <a:ext cx="6264696" cy="23042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altLang="hu-H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Garami Erika</a:t>
            </a:r>
            <a:endParaRPr lang="hu-HU" altLang="hu-H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altLang="hu-H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szakmai irányító projektmunkatárs</a:t>
            </a:r>
            <a:endParaRPr lang="hu-HU" alt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hu-HU" altLang="hu-H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Pénzügyminisztérium</a:t>
            </a:r>
            <a:endParaRPr lang="hu-HU" altLang="hu-H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hu-HU" altLang="hu-H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Foglalkoztatáspolitikáért és Vállalati Kapcsolatokért Felelős </a:t>
            </a:r>
            <a:r>
              <a:rPr lang="hu-HU" altLang="hu-H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Államtitkárság</a:t>
            </a:r>
          </a:p>
          <a:p>
            <a:pPr eaLnBrk="1" hangingPunct="1">
              <a:defRPr/>
            </a:pPr>
            <a:r>
              <a:rPr lang="hu-HU" altLang="hu-H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Szolgálat Főosztály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76672"/>
            <a:ext cx="3888432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51520" y="39579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Támogatott munkáltatók száma</a:t>
            </a:r>
            <a:endParaRPr lang="hu-H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83002" cy="497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7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06512"/>
            <a:ext cx="6407670" cy="531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79512" y="36450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Bérköltség támogatások megyénként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59843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934580" y="1231234"/>
            <a:ext cx="527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Bértámogatások megyénként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88724"/>
            <a:ext cx="8044264" cy="509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259632" y="119675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small" dirty="0">
                <a:solidFill>
                  <a:srgbClr val="8F81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Rendelkezésre álló támogatási keretből kötelezettségvállalásra és tényleges kifizetésre fordított összegek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5" y="2276872"/>
            <a:ext cx="8364537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6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83568" y="141277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Paktumok összetétele</a:t>
            </a:r>
            <a:endParaRPr lang="hu-HU" sz="2400" dirty="0"/>
          </a:p>
        </p:txBody>
      </p:sp>
      <p:pic>
        <p:nvPicPr>
          <p:cNvPr id="7174" name="Picture 6" descr="ÃpÃ­tÅelemek, KÃ¶vek, SzÃ­nes, JÃ¡tÃ©k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r="11000"/>
          <a:stretch/>
        </p:blipFill>
        <p:spPr bwMode="auto">
          <a:xfrm>
            <a:off x="5652120" y="480585"/>
            <a:ext cx="331753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1"/>
            <a:ext cx="6138863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141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3096344" cy="720080"/>
          </a:xfrm>
        </p:spPr>
        <p:txBody>
          <a:bodyPr>
            <a:normAutofit/>
          </a:bodyPr>
          <a:lstStyle/>
          <a:p>
            <a:r>
              <a:rPr lang="hu-HU" sz="2400" b="1" cap="small" dirty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Indikátorok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55576" y="4293096"/>
            <a:ext cx="3024336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Eredmények alakulása (2018. október</a:t>
            </a:r>
            <a:r>
              <a:rPr lang="hu-HU" sz="1400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127559" y="2142525"/>
            <a:ext cx="3024336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cap="small" dirty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Bevonási arányok alakulása </a:t>
            </a:r>
            <a:r>
              <a:rPr lang="hu-HU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(2018. október</a:t>
            </a:r>
            <a:r>
              <a:rPr lang="hu-HU" sz="1400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5"/>
            <a:ext cx="4572000" cy="283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5004048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75856" y="5445224"/>
            <a:ext cx="5544616" cy="69839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err="1">
                <a:solidFill>
                  <a:srgbClr val="A69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erika.garami</a:t>
            </a:r>
            <a:r>
              <a:rPr lang="hu-HU" sz="2400" b="1" dirty="0">
                <a:solidFill>
                  <a:srgbClr val="A69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@</a:t>
            </a:r>
            <a:r>
              <a:rPr lang="hu-HU" sz="2400" b="1" dirty="0" err="1">
                <a:solidFill>
                  <a:srgbClr val="A69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pm.gov.hu</a:t>
            </a:r>
            <a:endParaRPr lang="hu-HU" sz="2400" b="1" dirty="0">
              <a:solidFill>
                <a:srgbClr val="A697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76672"/>
            <a:ext cx="388843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14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 rotWithShape="1">
          <a:blip r:embed="rId4"/>
          <a:srcRect l="5801" t="23757" r="59721" b="19559"/>
          <a:stretch/>
        </p:blipFill>
        <p:spPr bwMode="auto">
          <a:xfrm>
            <a:off x="323527" y="1268759"/>
            <a:ext cx="8136903" cy="4004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7542" y="5300645"/>
            <a:ext cx="83529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TOP források összesen: 1347 Mrd forint</a:t>
            </a:r>
          </a:p>
          <a:p>
            <a:endParaRPr lang="hu-HU" sz="1400" dirty="0"/>
          </a:p>
          <a:p>
            <a:r>
              <a:rPr lang="hu-HU" sz="1200" dirty="0" smtClean="0"/>
              <a:t>(</a:t>
            </a:r>
            <a:r>
              <a:rPr lang="hu-HU" sz="1200" dirty="0"/>
              <a:t>CLLD: </a:t>
            </a:r>
            <a:r>
              <a:rPr lang="hu-HU" sz="1200" dirty="0" err="1"/>
              <a:t>Community-Led</a:t>
            </a:r>
            <a:r>
              <a:rPr lang="hu-HU" sz="1200" dirty="0"/>
              <a:t> Local </a:t>
            </a:r>
            <a:r>
              <a:rPr lang="hu-HU" sz="1200" dirty="0" err="1"/>
              <a:t>Development</a:t>
            </a:r>
            <a:r>
              <a:rPr lang="hu-HU" sz="1200" dirty="0"/>
              <a:t> </a:t>
            </a:r>
            <a:r>
              <a:rPr lang="hu-HU" sz="1200" i="1" dirty="0"/>
              <a:t>Közösség által irányított helyi fejlesztés</a:t>
            </a:r>
            <a:r>
              <a:rPr lang="hu-HU" sz="1200" dirty="0" smtClean="0"/>
              <a:t>)</a:t>
            </a:r>
            <a:endParaRPr lang="hu-HU" sz="1200" dirty="0"/>
          </a:p>
          <a:p>
            <a:pPr algn="just">
              <a:spcBef>
                <a:spcPts val="600"/>
              </a:spcBef>
            </a:pPr>
            <a:r>
              <a:rPr lang="hu-HU" sz="1200" dirty="0" smtClean="0"/>
              <a:t>A </a:t>
            </a:r>
            <a:r>
              <a:rPr lang="hu-HU" sz="1200" dirty="0"/>
              <a:t>Terület és Településfejlesztési Operatív Program éves fejlesztési keretének megállapításáról </a:t>
            </a:r>
            <a:r>
              <a:rPr lang="hu-HU" sz="1200" b="1" dirty="0" smtClean="0"/>
              <a:t>szóló1005/2016 </a:t>
            </a:r>
            <a:r>
              <a:rPr lang="hu-HU" sz="1200" b="1" dirty="0"/>
              <a:t>(I. 18.) Korm. határozat </a:t>
            </a:r>
            <a:r>
              <a:rPr lang="hu-HU" sz="1200" dirty="0" smtClean="0"/>
              <a:t>alapján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618189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678" y="1085706"/>
            <a:ext cx="8059737" cy="935038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Megítélt támogatási összegek</a:t>
            </a:r>
          </a:p>
        </p:txBody>
      </p:sp>
      <p:pic>
        <p:nvPicPr>
          <p:cNvPr id="7" name="Kép 6" descr="Piggy, Bank, PÃ©nz, PÃ©nzÃ¼gy, Ãzlet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9288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Lekerekített téglalap 1"/>
          <p:cNvSpPr/>
          <p:nvPr/>
        </p:nvSpPr>
        <p:spPr>
          <a:xfrm>
            <a:off x="683568" y="5733256"/>
            <a:ext cx="633670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TOP-6.8.2-15 „Helyi foglalkoztatási együttműködések a megyei jogú város területén és várostérségében” – 21 db</a:t>
            </a:r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25.623.000.000 Ft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187624" y="4941168"/>
            <a:ext cx="633670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TOP-5.1.2-15 „Helyi foglalkoztatási együttműködések” – 87 db  </a:t>
            </a:r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27.986.500.000 Ft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2220777" y="4023200"/>
            <a:ext cx="6336704" cy="8055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TOP-5.1.1-15 „Megyei szintű foglalkoztatási megállapodások, </a:t>
            </a:r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foglalkoztatási-gazdaságfejlesztési együttműködések” – 18 db</a:t>
            </a:r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26.419.500.000 Ft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1259632" y="2060848"/>
            <a:ext cx="424847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Összesen: 126 paktum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60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337483"/>
              </p:ext>
            </p:extLst>
          </p:nvPr>
        </p:nvGraphicFramePr>
        <p:xfrm>
          <a:off x="395536" y="1196753"/>
          <a:ext cx="8352928" cy="51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r:id="rId5" imgW="8382727" imgH="5316173" progId="Excel.Chart.8">
                  <p:embed/>
                </p:oleObj>
              </mc:Choice>
              <mc:Fallback>
                <p:oleObj r:id="rId5" imgW="8382727" imgH="5316173" progId="Excel.Chart.8">
                  <p:embed/>
                  <p:pic>
                    <p:nvPicPr>
                      <p:cNvPr id="0" name="Diagra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96753"/>
                        <a:ext cx="8352928" cy="51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1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3528" y="1454585"/>
            <a:ext cx="8208912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alt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altLang="hu-HU" b="1" dirty="0" smtClean="0">
                <a:latin typeface="Times New Roman" pitchFamily="18" charset="0"/>
                <a:cs typeface="Times New Roman" pitchFamily="18" charset="0"/>
              </a:rPr>
              <a:t>Távlati célok: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Helyi gazdasági élet fejlesztése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az erőfeszítések összehangolása a gazdaság és a 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munkaerőpiac 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fellendítése érdekében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tartós, fenntartható, lehetőleg piaci alapon működő foglalkoztatás megteremtése</a:t>
            </a:r>
          </a:p>
          <a:p>
            <a:endParaRPr lang="hu-H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Rövid távú célok:</a:t>
            </a:r>
            <a:endParaRPr lang="hu-H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hu-HU" altLang="hu-HU" b="1" dirty="0" smtClean="0">
                <a:latin typeface="Times New Roman" pitchFamily="18" charset="0"/>
                <a:cs typeface="Times New Roman" pitchFamily="18" charset="0"/>
              </a:rPr>
              <a:t>Munkahelyek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 feltárása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A helyi vállalkozások, munkáltatók </a:t>
            </a:r>
            <a:r>
              <a:rPr lang="hu-HU" altLang="hu-HU" b="1" dirty="0" smtClean="0">
                <a:latin typeface="Times New Roman" pitchFamily="18" charset="0"/>
                <a:cs typeface="Times New Roman" pitchFamily="18" charset="0"/>
              </a:rPr>
              <a:t>munkaerő-keresletének </a:t>
            </a:r>
            <a:r>
              <a:rPr lang="hu-HU" altLang="hu-HU" b="1" dirty="0">
                <a:latin typeface="Times New Roman" pitchFamily="18" charset="0"/>
                <a:cs typeface="Times New Roman" pitchFamily="18" charset="0"/>
              </a:rPr>
              <a:t>megfelelő munkaerő </a:t>
            </a:r>
            <a:r>
              <a:rPr lang="hu-HU" altLang="hu-HU" b="1" dirty="0" smtClean="0">
                <a:latin typeface="Times New Roman" pitchFamily="18" charset="0"/>
                <a:cs typeface="Times New Roman" pitchFamily="18" charset="0"/>
              </a:rPr>
              <a:t>biztosítása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adott térségben munkát vállalni szándékozó </a:t>
            </a:r>
            <a:r>
              <a:rPr lang="hu-HU" altLang="hu-HU" b="1" dirty="0" smtClean="0">
                <a:latin typeface="Times New Roman" pitchFamily="18" charset="0"/>
                <a:cs typeface="Times New Roman" pitchFamily="18" charset="0"/>
              </a:rPr>
              <a:t>hátrányos </a:t>
            </a:r>
            <a:r>
              <a:rPr lang="hu-HU" altLang="hu-HU" b="1" dirty="0">
                <a:latin typeface="Times New Roman" pitchFamily="18" charset="0"/>
                <a:cs typeface="Times New Roman" pitchFamily="18" charset="0"/>
              </a:rPr>
              <a:t>helyzetű álláskereső </a:t>
            </a:r>
            <a:r>
              <a:rPr lang="hu-HU" altLang="hu-HU" b="1" dirty="0" smtClean="0">
                <a:latin typeface="Times New Roman" pitchFamily="18" charset="0"/>
                <a:cs typeface="Times New Roman" pitchFamily="18" charset="0"/>
              </a:rPr>
              <a:t>és inaktív 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személyek</a:t>
            </a:r>
            <a:r>
              <a:rPr lang="hu-HU" alt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foglalkoztathatóságának javítása, </a:t>
            </a:r>
            <a:r>
              <a:rPr lang="hu-HU" altLang="hu-HU" b="1" dirty="0">
                <a:latin typeface="Times New Roman" pitchFamily="18" charset="0"/>
                <a:cs typeface="Times New Roman" pitchFamily="18" charset="0"/>
              </a:rPr>
              <a:t>nyílt </a:t>
            </a:r>
            <a:r>
              <a:rPr lang="hu-HU" altLang="hu-HU" b="1" dirty="0" err="1" smtClean="0">
                <a:latin typeface="Times New Roman" pitchFamily="18" charset="0"/>
                <a:cs typeface="Times New Roman" pitchFamily="18" charset="0"/>
              </a:rPr>
              <a:t>munkaerőpiaci</a:t>
            </a:r>
            <a:r>
              <a:rPr lang="hu-HU" altLang="hu-HU" b="1" dirty="0" smtClean="0">
                <a:latin typeface="Times New Roman" pitchFamily="18" charset="0"/>
                <a:cs typeface="Times New Roman" pitchFamily="18" charset="0"/>
              </a:rPr>
              <a:t> elhelyezkedésük támogatása</a:t>
            </a:r>
            <a:endParaRPr lang="hu-HU" altLang="hu-H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A megyei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, helyi foglalkoztatási 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együttműködések, </a:t>
            </a:r>
            <a:r>
              <a:rPr lang="hu-HU" altLang="hu-HU" b="1" dirty="0" smtClean="0">
                <a:latin typeface="Times New Roman" pitchFamily="18" charset="0"/>
                <a:cs typeface="Times New Roman" pitchFamily="18" charset="0"/>
              </a:rPr>
              <a:t>paktumok </a:t>
            </a:r>
            <a:r>
              <a:rPr lang="hu-HU" altLang="hu-HU" b="1" dirty="0">
                <a:latin typeface="Times New Roman" pitchFamily="18" charset="0"/>
                <a:cs typeface="Times New Roman" pitchFamily="18" charset="0"/>
              </a:rPr>
              <a:t>képzési és foglalkoztatási programjainak támogatása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2050" name="Picture 2" descr="Team, Ãzletemberek, EgyÃ¼ttmÅ±kÃ¶dÃ©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49" y="-171400"/>
            <a:ext cx="3817550" cy="26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0" y="1412776"/>
            <a:ext cx="8415053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" y="1153308"/>
            <a:ext cx="4789040" cy="281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65" y="3967765"/>
            <a:ext cx="4859273" cy="289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96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3969930"/>
            <a:ext cx="3024336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Bevonások alakulása (2018. október</a:t>
            </a:r>
            <a:r>
              <a:rPr lang="hu-HU" sz="1400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613913" y="1948817"/>
            <a:ext cx="3168352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Bevonási arányok alakulása (%)</a:t>
            </a:r>
            <a:endParaRPr lang="hu-H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" y="671472"/>
            <a:ext cx="5623673" cy="320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37" y="3574128"/>
            <a:ext cx="5427967" cy="328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66345" y="461805"/>
            <a:ext cx="30243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Célcsoportok bevonása </a:t>
            </a:r>
            <a:r>
              <a:rPr lang="hu-HU" sz="1400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(2018. október)</a:t>
            </a:r>
            <a:endParaRPr lang="hu-HU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" y="1047152"/>
            <a:ext cx="8828087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6128"/>
            <a:ext cx="1440160" cy="97660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7790" y="24126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small" dirty="0" smtClean="0">
                <a:solidFill>
                  <a:srgbClr val="A29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Célcsoportoknak nyújtott támogatások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1" y="1112838"/>
            <a:ext cx="8676240" cy="526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6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2DD40B89C3E0F4FB989128CDE36202B" ma:contentTypeVersion="1" ma:contentTypeDescription="Új dokumentum létrehozása." ma:contentTypeScope="" ma:versionID="95a0be1bde5bcac7b8e838c3c174a5c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fcf23b54e4122e205c5b11a5a991157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Kezdés dátumának ütemezés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Befejezés dátumának ütemezés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A359826-C303-4118-9C97-5C430B871808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sharepoint/v3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47FCED-FAF0-4A21-A65C-3D83479A6C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D898CC-37ED-4B62-A237-238B77A93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21281</TotalTime>
  <Words>1842</Words>
  <Application>Microsoft Office PowerPoint</Application>
  <PresentationFormat>Diavetítés a képernyőre (4:3 oldalarány)</PresentationFormat>
  <Paragraphs>200</Paragraphs>
  <Slides>16</Slides>
  <Notes>16</Notes>
  <HiddenSlides>0</HiddenSlides>
  <MMClips>0</MMClips>
  <ScaleCrop>false</ScaleCrop>
  <HeadingPairs>
    <vt:vector size="6" baseType="variant">
      <vt:variant>
        <vt:lpstr>Téma</vt:lpstr>
      </vt:variant>
      <vt:variant>
        <vt:i4>7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Office Theme</vt:lpstr>
      <vt:lpstr>Beloldalak</vt:lpstr>
      <vt:lpstr>1_Beloldalak</vt:lpstr>
      <vt:lpstr>2_Beloldalak</vt:lpstr>
      <vt:lpstr>3_Beloldalak</vt:lpstr>
      <vt:lpstr>4_Beloldalak</vt:lpstr>
      <vt:lpstr>5_Beloldalak</vt:lpstr>
      <vt:lpstr>Microsoft Excel Chart</vt:lpstr>
      <vt:lpstr>A Paktum projektek országos teljesülései és hatásai</vt:lpstr>
      <vt:lpstr>PowerPoint bemutató</vt:lpstr>
      <vt:lpstr>Megítélt támogatási összegek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Indikátorok</vt:lpstr>
      <vt:lpstr>Köszönöm a figyelmet!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Garami Erika dr.</cp:lastModifiedBy>
  <cp:revision>1135</cp:revision>
  <cp:lastPrinted>2018-12-01T14:59:34Z</cp:lastPrinted>
  <dcterms:created xsi:type="dcterms:W3CDTF">2010-06-15T13:49:13Z</dcterms:created>
  <dcterms:modified xsi:type="dcterms:W3CDTF">2018-12-04T16:43:04Z</dcterms:modified>
</cp:coreProperties>
</file>