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0"/>
  </p:notesMasterIdLst>
  <p:sldIdLst>
    <p:sldId id="256" r:id="rId5"/>
    <p:sldId id="257" r:id="rId6"/>
    <p:sldId id="258" r:id="rId7"/>
    <p:sldId id="271" r:id="rId8"/>
    <p:sldId id="273" r:id="rId9"/>
    <p:sldId id="260" r:id="rId10"/>
    <p:sldId id="261" r:id="rId11"/>
    <p:sldId id="262" r:id="rId12"/>
    <p:sldId id="263" r:id="rId13"/>
    <p:sldId id="264" r:id="rId14"/>
    <p:sldId id="269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Nemek</a:t>
            </a:r>
            <a:r>
              <a:rPr lang="en-US" sz="1800" dirty="0"/>
              <a:t> </a:t>
            </a:r>
            <a:r>
              <a:rPr lang="en-US" sz="1800" dirty="0" err="1" smtClean="0"/>
              <a:t>aránya</a:t>
            </a:r>
            <a:endParaRPr lang="en-US" sz="18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3451721738520279E-2"/>
          <c:y val="0.20518601381455701"/>
          <c:w val="0.7590941792375373"/>
          <c:h val="0.75944770504426706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Nemek aránya</c:v>
                </c:pt>
              </c:strCache>
            </c:strRef>
          </c:tx>
          <c:dLbls>
            <c:numFmt formatCode="General" sourceLinked="0"/>
            <c:dLblPos val="inEnd"/>
            <c:showVal val="1"/>
            <c:showPercent val="1"/>
            <c:showLeaderLines val="1"/>
          </c:dLbls>
          <c:cat>
            <c:strRef>
              <c:f>Munka1!$A$2:$A$5</c:f>
              <c:strCache>
                <c:ptCount val="2"/>
                <c:pt idx="0">
                  <c:v>Férfi</c:v>
                </c:pt>
                <c:pt idx="1">
                  <c:v>Nő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385</c:v>
                </c:pt>
                <c:pt idx="1">
                  <c:v>359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5222333019908361"/>
          <c:y val="0.38089446000252847"/>
          <c:w val="0.23713556680836631"/>
          <c:h val="0.32148351037918865"/>
        </c:manualLayout>
      </c:layout>
      <c:txPr>
        <a:bodyPr/>
        <a:lstStyle/>
        <a:p>
          <a:pPr>
            <a:defRPr sz="1500"/>
          </a:pPr>
          <a:endParaRPr lang="hu-HU"/>
        </a:p>
      </c:txPr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Támogatási</a:t>
            </a:r>
            <a:r>
              <a:rPr lang="en-US" sz="1800" dirty="0"/>
              <a:t> </a:t>
            </a:r>
            <a:r>
              <a:rPr lang="en-US" sz="1800" dirty="0" err="1"/>
              <a:t>arányok</a:t>
            </a:r>
            <a:endParaRPr lang="en-US" sz="18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116655166969751E-2"/>
          <c:y val="0.2327774984066098"/>
          <c:w val="0.55577596641308857"/>
          <c:h val="0.71267081435396062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Támogatási arányok</c:v>
                </c:pt>
              </c:strCache>
            </c:strRef>
          </c:tx>
          <c:dLbls>
            <c:dLbl>
              <c:idx val="0"/>
              <c:layout/>
              <c:dLblPos val="bestFit"/>
              <c:showPercent val="1"/>
            </c:dLbl>
            <c:dLbl>
              <c:idx val="1"/>
              <c:layout/>
              <c:dLblPos val="bestFit"/>
              <c:showPercent val="1"/>
            </c:dLbl>
            <c:dLbl>
              <c:idx val="2"/>
              <c:layout/>
              <c:dLblPos val="bestFit"/>
              <c:showPercent val="1"/>
            </c:dLbl>
            <c:dLbl>
              <c:idx val="3"/>
              <c:layout/>
              <c:dLblPos val="bestFit"/>
              <c:showPercent val="1"/>
            </c:dLbl>
            <c:dLblPos val="bestFit"/>
            <c:showVal val="1"/>
            <c:showPercent val="1"/>
            <c:showLeaderLines val="1"/>
          </c:dLbls>
          <c:cat>
            <c:strRef>
              <c:f>Munka1!$A$2:$A$5</c:f>
              <c:strCache>
                <c:ptCount val="4"/>
                <c:pt idx="0">
                  <c:v>Képzési támogatás</c:v>
                </c:pt>
                <c:pt idx="1">
                  <c:v>Bértámogatás</c:v>
                </c:pt>
                <c:pt idx="2">
                  <c:v>Bérköltség támogatás</c:v>
                </c:pt>
                <c:pt idx="3">
                  <c:v>Vállalkozóvá válási támogatás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3</c:v>
                </c:pt>
                <c:pt idx="1">
                  <c:v>69</c:v>
                </c:pt>
                <c:pt idx="2">
                  <c:v>553</c:v>
                </c:pt>
                <c:pt idx="3">
                  <c:v>56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561251966155794"/>
          <c:y val="0.18592744081067017"/>
          <c:w val="0.31940932001707417"/>
          <c:h val="0.74139276922447217"/>
        </c:manualLayout>
      </c:layout>
      <c:txPr>
        <a:bodyPr/>
        <a:lstStyle/>
        <a:p>
          <a:pPr>
            <a:defRPr sz="1500"/>
          </a:pPr>
          <a:endParaRPr lang="hu-HU"/>
        </a:p>
      </c:txPr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 b="0" strike="noStrike" spc="-1">
                <a:latin typeface="Arial"/>
              </a:rPr>
              <a:t>A dia áthelyezéséhez kattintson ide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2000" b="0" strike="noStrike" spc="-1">
                <a:latin typeface="Arial"/>
              </a:rPr>
              <a:t>A jegyzetformátum szerkesztéséhez kattintson ide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1400" b="0" strike="noStrike" spc="-1">
                <a:latin typeface="Times New Roman"/>
              </a:rPr>
              <a:t>&lt;élőfej&gt;</a:t>
            </a:r>
          </a:p>
        </p:txBody>
      </p:sp>
      <p:sp>
        <p:nvSpPr>
          <p:cNvPr id="16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hu-HU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16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hu-HU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16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B3FB3C6-7913-4B22-85E2-FFA271C18955}" type="slidenum">
              <a:rPr lang="hu-HU" sz="1400" b="0" strike="noStrike" spc="-1">
                <a:latin typeface="Times New Roman"/>
              </a:rPr>
              <a:pPr algn="r"/>
              <a:t>‹#›</a:t>
            </a:fld>
            <a:endParaRPr lang="hu-H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35C5FF3-CC9E-456E-88A6-B9761E889EBF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hu-H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44AEE6A-2119-43B8-9F8B-091282AFC8CC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hu-H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1413" y="693738"/>
            <a:ext cx="4575175" cy="34305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1" y="4343401"/>
            <a:ext cx="5486400" cy="184666"/>
          </a:xfrm>
        </p:spPr>
        <p:txBody>
          <a:bodyPr>
            <a:sp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FB82380-D199-4A09-8A29-0454FAC46561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hu-H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A6839B4-AE3B-49EA-90FF-C9F8CE894F56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hu-H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47840" y="44640"/>
            <a:ext cx="4699800" cy="9356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rgbClr val="FFFFFF"/>
                </a:solidFill>
                <a:latin typeface="Arial"/>
              </a:rPr>
              <a:t>Mintacím szerkesztése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Mintaszöveg szerkesztése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Második szint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Harmadik szint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Negyedik szint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Ötödik szint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F54904F-4733-42AF-AC99-A2E99CD5BB43}" type="datetime">
              <a:rPr lang="hu-HU" sz="1200" b="0" strike="noStrike" spc="-1">
                <a:solidFill>
                  <a:srgbClr val="8B8B8B"/>
                </a:solidFill>
                <a:latin typeface="Arial"/>
              </a:rPr>
              <a:pPr>
                <a:lnSpc>
                  <a:spcPct val="100000"/>
                </a:lnSpc>
              </a:pPr>
              <a:t>2018.11.30.</a:t>
            </a:fld>
            <a:endParaRPr lang="hu-HU" sz="1200" b="0" strike="noStrike" spc="-1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4191C04-D875-47DA-BBF0-CD215BA40CD2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hu-H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7925451-E306-4FA6-A2F0-6E9C832174C0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hu-HU" sz="1200" b="0" strike="noStrike" spc="-1"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043640" y="404640"/>
            <a:ext cx="7416000" cy="26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3000" b="1" strike="noStrike" spc="-1">
                <a:solidFill>
                  <a:srgbClr val="FFFFFF"/>
                </a:solidFill>
                <a:latin typeface="Arial"/>
              </a:rPr>
              <a:t>A TOP 5.1.1-15-BA1-2016-00001 „Foglalkoztatási Szövetkezés Baranya Felzárkózásáért 2020” projekt helyzete a Baranya Megyei Kormányhivatal szemszögéből</a:t>
            </a:r>
            <a:r>
              <a:t/>
            </a:r>
            <a:br/>
            <a:r>
              <a:t/>
            </a:r>
            <a:br/>
            <a:r>
              <a:rPr lang="hu-HU" sz="2800" b="0" i="1" strike="noStrike" spc="-1">
                <a:solidFill>
                  <a:srgbClr val="FFFFFF"/>
                </a:solidFill>
                <a:latin typeface="Arial"/>
              </a:rPr>
              <a:t>Dr. Tigelmann Éva</a:t>
            </a:r>
            <a:r>
              <a:t/>
            </a:r>
            <a:br/>
            <a:r>
              <a:rPr lang="hu-HU" sz="2800" b="0" i="1" strike="noStrike" spc="-1">
                <a:solidFill>
                  <a:srgbClr val="FFFFFF"/>
                </a:solidFill>
                <a:latin typeface="Arial"/>
              </a:rPr>
              <a:t>Főosztályvezető</a:t>
            </a:r>
            <a:r>
              <a:t/>
            </a:r>
            <a:br/>
            <a:r>
              <a:rPr lang="hu-HU" sz="2800" b="0" i="1" strike="noStrike" spc="-1">
                <a:solidFill>
                  <a:srgbClr val="FFFFFF"/>
                </a:solidFill>
                <a:latin typeface="Arial"/>
              </a:rPr>
              <a:t>2018. december 03.</a:t>
            </a:r>
            <a:endParaRPr lang="hu-H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47840" y="44640"/>
            <a:ext cx="4699800" cy="93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Eddigi</a:t>
            </a: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pozitív</a:t>
            </a: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tapasztalatok</a:t>
            </a:r>
            <a:r>
              <a:rPr dirty="0"/>
              <a:t/>
            </a:r>
            <a:br>
              <a:rPr dirty="0"/>
            </a:b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800" b="1" strike="noStrike" cap="all" spc="-1" dirty="0">
                <a:solidFill>
                  <a:srgbClr val="FFFFFF"/>
                </a:solidFill>
                <a:latin typeface="Arial"/>
              </a:rPr>
              <a:t>– </a:t>
            </a:r>
            <a:r>
              <a:rPr lang="en-US" sz="1800" b="1" strike="noStrike" cap="all" spc="-1" dirty="0" err="1">
                <a:solidFill>
                  <a:srgbClr val="FFFFFF"/>
                </a:solidFill>
                <a:latin typeface="Arial"/>
              </a:rPr>
              <a:t>megyei</a:t>
            </a:r>
            <a:r>
              <a:rPr lang="en-US" sz="18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800" b="1" strike="noStrike" cap="all" spc="-1" dirty="0" err="1">
                <a:solidFill>
                  <a:srgbClr val="FFFFFF"/>
                </a:solidFill>
                <a:latin typeface="Arial"/>
              </a:rPr>
              <a:t>rendezvények</a:t>
            </a:r>
            <a:r>
              <a:rPr lang="en-US" sz="18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800" b="1" strike="noStrike" cap="all" spc="-1" dirty="0" err="1">
                <a:solidFill>
                  <a:srgbClr val="FFFFFF"/>
                </a:solidFill>
                <a:latin typeface="Arial"/>
              </a:rPr>
              <a:t>sikeressége</a:t>
            </a:r>
            <a:r>
              <a:rPr lang="en-US" sz="1800" b="1" strike="noStrike" cap="all" spc="-1" dirty="0">
                <a:solidFill>
                  <a:srgbClr val="FFFFFF"/>
                </a:solidFill>
                <a:latin typeface="Arial"/>
              </a:rPr>
              <a:t> –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2123640" y="1484640"/>
            <a:ext cx="5328360" cy="791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 dirty="0">
                <a:solidFill>
                  <a:srgbClr val="FFFFFF"/>
                </a:solidFill>
                <a:latin typeface="Arial"/>
              </a:rPr>
              <a:t>„Felvillanyozó álláslehetőség” Villanyszerelő fórumok</a:t>
            </a:r>
            <a:endParaRPr lang="hu-H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1800" b="0" strike="noStrike" spc="-1" dirty="0">
                <a:solidFill>
                  <a:srgbClr val="FFFFFF"/>
                </a:solidFill>
                <a:latin typeface="Arial"/>
              </a:rPr>
              <a:t>2018.  február-március</a:t>
            </a:r>
            <a:endParaRPr lang="hu-HU" sz="1800" b="0" strike="noStrike" spc="-1" dirty="0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1547640" y="4971960"/>
            <a:ext cx="6480360" cy="18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1600" b="1" strike="noStrike" spc="-1" dirty="0">
                <a:solidFill>
                  <a:srgbClr val="0070C0"/>
                </a:solidFill>
                <a:latin typeface="Arial"/>
              </a:rPr>
              <a:t>BEMENET </a:t>
            </a:r>
            <a:endParaRPr lang="hu-HU" sz="16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1" strike="noStrike" spc="-1" dirty="0">
                <a:solidFill>
                  <a:srgbClr val="000000"/>
                </a:solidFill>
                <a:latin typeface="Arial"/>
              </a:rPr>
              <a:t>2570 fő </a:t>
            </a:r>
            <a:r>
              <a:rPr lang="hu-HU" sz="1600" b="0" strike="noStrike" spc="-1" dirty="0">
                <a:solidFill>
                  <a:srgbClr val="000000"/>
                </a:solidFill>
                <a:latin typeface="Arial"/>
              </a:rPr>
              <a:t>megszólított álláskereső</a:t>
            </a:r>
            <a:endParaRPr lang="hu-HU" sz="16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1" strike="noStrike" spc="-1" dirty="0">
                <a:solidFill>
                  <a:srgbClr val="000000"/>
                </a:solidFill>
                <a:latin typeface="Arial"/>
              </a:rPr>
              <a:t>600 fő </a:t>
            </a:r>
            <a:r>
              <a:rPr lang="hu-HU" sz="1600" b="0" strike="noStrike" spc="-1" dirty="0">
                <a:solidFill>
                  <a:srgbClr val="000000"/>
                </a:solidFill>
                <a:latin typeface="Arial"/>
              </a:rPr>
              <a:t>résztvevő érdeklődő</a:t>
            </a:r>
            <a:endParaRPr lang="hu-HU" sz="16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1" strike="noStrike" spc="-1" dirty="0">
                <a:solidFill>
                  <a:srgbClr val="000000"/>
                </a:solidFill>
                <a:latin typeface="Arial"/>
              </a:rPr>
              <a:t>8 cég </a:t>
            </a:r>
            <a:r>
              <a:rPr lang="hu-HU" sz="1600" b="0" strike="noStrike" spc="-1" dirty="0">
                <a:solidFill>
                  <a:srgbClr val="000000"/>
                </a:solidFill>
                <a:latin typeface="Arial"/>
              </a:rPr>
              <a:t>közel </a:t>
            </a:r>
            <a:r>
              <a:rPr lang="hu-HU" sz="1600" b="1" strike="noStrike" spc="-1" dirty="0">
                <a:solidFill>
                  <a:srgbClr val="000000"/>
                </a:solidFill>
                <a:latin typeface="Arial"/>
              </a:rPr>
              <a:t>50 főre </a:t>
            </a:r>
            <a:r>
              <a:rPr lang="hu-HU" sz="1600" b="0" strike="noStrike" spc="-1" dirty="0">
                <a:solidFill>
                  <a:srgbClr val="000000"/>
                </a:solidFill>
                <a:latin typeface="Arial"/>
              </a:rPr>
              <a:t>kiterjedő állásajánlata</a:t>
            </a:r>
            <a:endParaRPr lang="hu-H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1600" b="1" strike="noStrike" spc="-1" dirty="0">
                <a:solidFill>
                  <a:srgbClr val="00B050"/>
                </a:solidFill>
                <a:latin typeface="Arial"/>
              </a:rPr>
              <a:t>EREDMÉNY</a:t>
            </a:r>
            <a:endParaRPr lang="hu-HU" sz="16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1" strike="noStrike" spc="-1" dirty="0" smtClean="0">
                <a:solidFill>
                  <a:srgbClr val="000000"/>
                </a:solidFill>
                <a:latin typeface="Arial"/>
              </a:rPr>
              <a:t>17 fő </a:t>
            </a:r>
            <a:r>
              <a:rPr lang="hu-HU" sz="1600" b="0" strike="noStrike" spc="-1" dirty="0" smtClean="0">
                <a:solidFill>
                  <a:srgbClr val="000000"/>
                </a:solidFill>
                <a:latin typeface="Arial"/>
              </a:rPr>
              <a:t>elhelyezése</a:t>
            </a:r>
            <a:endParaRPr lang="hu-H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1600" b="0" strike="noStrike" spc="-1" dirty="0">
              <a:latin typeface="Arial"/>
            </a:endParaRPr>
          </a:p>
        </p:txBody>
      </p:sp>
      <p:pic>
        <p:nvPicPr>
          <p:cNvPr id="200" name="Picture 2"/>
          <p:cNvPicPr/>
          <p:nvPr/>
        </p:nvPicPr>
        <p:blipFill>
          <a:blip r:embed="rId2" cstate="print"/>
          <a:stretch/>
        </p:blipFill>
        <p:spPr>
          <a:xfrm>
            <a:off x="179640" y="2565000"/>
            <a:ext cx="4211640" cy="2304000"/>
          </a:xfrm>
          <a:prstGeom prst="rect">
            <a:avLst/>
          </a:prstGeom>
          <a:ln>
            <a:noFill/>
          </a:ln>
        </p:spPr>
      </p:pic>
      <p:pic>
        <p:nvPicPr>
          <p:cNvPr id="201" name="Picture 3"/>
          <p:cNvPicPr/>
          <p:nvPr/>
        </p:nvPicPr>
        <p:blipFill>
          <a:blip r:embed="rId3" cstate="print"/>
          <a:stretch/>
        </p:blipFill>
        <p:spPr>
          <a:xfrm>
            <a:off x="4500000" y="2565000"/>
            <a:ext cx="4464000" cy="23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264696" cy="720080"/>
          </a:xfrm>
        </p:spPr>
        <p:txBody>
          <a:bodyPr>
            <a:normAutofit fontScale="90000"/>
          </a:bodyPr>
          <a:lstStyle/>
          <a:p>
            <a:r>
              <a:rPr lang="en-US" sz="2000" b="1" strike="noStrike" cap="all" spc="-1" dirty="0" err="1" smtClean="0">
                <a:solidFill>
                  <a:srgbClr val="FFFFFF"/>
                </a:solidFill>
                <a:latin typeface="Arial"/>
              </a:rPr>
              <a:t>Eddigi</a:t>
            </a:r>
            <a:r>
              <a:rPr lang="en-US" sz="2000" b="1" strike="noStrike" cap="all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cap="all" spc="-1" dirty="0" err="1" smtClean="0">
                <a:solidFill>
                  <a:srgbClr val="FFFFFF"/>
                </a:solidFill>
                <a:latin typeface="Arial"/>
              </a:rPr>
              <a:t>pozitív</a:t>
            </a:r>
            <a:r>
              <a:rPr lang="en-US" sz="2000" b="1" strike="noStrike" cap="all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cap="all" spc="-1" dirty="0" err="1" smtClean="0">
                <a:solidFill>
                  <a:srgbClr val="FFFFFF"/>
                </a:solidFill>
                <a:latin typeface="Arial"/>
              </a:rPr>
              <a:t>tapasztalatok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strike="noStrike" cap="all" spc="-1" dirty="0" smtClean="0">
                <a:solidFill>
                  <a:srgbClr val="FFFFFF"/>
                </a:solidFill>
                <a:latin typeface="Arial"/>
              </a:rPr>
              <a:t> – </a:t>
            </a:r>
            <a:r>
              <a:rPr lang="en-US" sz="2000" b="1" strike="noStrike" cap="all" spc="-1" dirty="0" err="1" smtClean="0">
                <a:solidFill>
                  <a:srgbClr val="FFFFFF"/>
                </a:solidFill>
                <a:latin typeface="Arial"/>
              </a:rPr>
              <a:t>megyei</a:t>
            </a:r>
            <a:r>
              <a:rPr lang="en-US" sz="2000" b="1" strike="noStrike" cap="all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cap="all" spc="-1" dirty="0" err="1" smtClean="0">
                <a:solidFill>
                  <a:srgbClr val="FFFFFF"/>
                </a:solidFill>
                <a:latin typeface="Arial"/>
              </a:rPr>
              <a:t>rendezvények</a:t>
            </a:r>
            <a:r>
              <a:rPr lang="en-US" sz="2000" b="1" strike="noStrike" cap="all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strike="noStrike" cap="all" spc="-1" dirty="0" err="1" smtClean="0">
                <a:solidFill>
                  <a:srgbClr val="FFFFFF"/>
                </a:solidFill>
                <a:latin typeface="Arial"/>
              </a:rPr>
              <a:t>sikeressége</a:t>
            </a:r>
            <a:r>
              <a:rPr lang="en-US" sz="2000" b="1" strike="noStrike" cap="all" spc="-1" dirty="0" smtClean="0">
                <a:solidFill>
                  <a:srgbClr val="FFFFFF"/>
                </a:solidFill>
                <a:latin typeface="Arial"/>
              </a:rPr>
              <a:t> –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</a:br>
            <a:endParaRPr lang="hu-HU" dirty="0"/>
          </a:p>
        </p:txBody>
      </p:sp>
      <p:sp>
        <p:nvSpPr>
          <p:cNvPr id="4" name="CustomShape 3"/>
          <p:cNvSpPr>
            <a:spLocks noGrp="1"/>
          </p:cNvSpPr>
          <p:nvPr>
            <p:ph type="subTitle"/>
          </p:nvPr>
        </p:nvSpPr>
        <p:spPr>
          <a:xfrm>
            <a:off x="2051720" y="1412776"/>
            <a:ext cx="4824536" cy="960384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hu-HU" sz="1800" b="0" strike="noStrike" spc="-1" dirty="0" smtClean="0">
                <a:solidFill>
                  <a:schemeClr val="bg1"/>
                </a:solidFill>
                <a:latin typeface="Arial"/>
              </a:rPr>
              <a:t>Csoportos tájékoztatók</a:t>
            </a:r>
          </a:p>
          <a:p>
            <a:pPr algn="ctr">
              <a:lnSpc>
                <a:spcPct val="100000"/>
              </a:lnSpc>
            </a:pPr>
            <a:r>
              <a:rPr lang="hu-HU" spc="-1" dirty="0" err="1" smtClean="0">
                <a:solidFill>
                  <a:schemeClr val="bg1"/>
                </a:solidFill>
                <a:latin typeface="Arial"/>
              </a:rPr>
              <a:t>Hankook</a:t>
            </a:r>
            <a:r>
              <a:rPr lang="hu-HU" spc="-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hu-HU" spc="-1" dirty="0" err="1" smtClean="0">
                <a:solidFill>
                  <a:schemeClr val="bg1"/>
                </a:solidFill>
                <a:latin typeface="Arial"/>
              </a:rPr>
              <a:t>Tire</a:t>
            </a:r>
            <a:r>
              <a:rPr lang="hu-HU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hu-HU" spc="-1" dirty="0" smtClean="0">
                <a:solidFill>
                  <a:schemeClr val="bg1"/>
                </a:solidFill>
                <a:latin typeface="Arial"/>
              </a:rPr>
              <a:t>Magyarország Kft. – Seres Kft.</a:t>
            </a:r>
            <a:endParaRPr lang="hu-HU" sz="18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pc="-1" dirty="0" smtClean="0">
                <a:solidFill>
                  <a:schemeClr val="bg1"/>
                </a:solidFill>
                <a:latin typeface="Arial"/>
              </a:rPr>
              <a:t>2018. június - július</a:t>
            </a:r>
            <a:endParaRPr lang="hu-H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339752" y="5229200"/>
            <a:ext cx="4392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400" b="1" spc="-1" dirty="0" smtClean="0">
                <a:solidFill>
                  <a:srgbClr val="000000"/>
                </a:solidFill>
              </a:rPr>
              <a:t>Közel 1500 fő </a:t>
            </a:r>
            <a:r>
              <a:rPr lang="hu-HU" sz="1400" spc="-1" dirty="0" smtClean="0">
                <a:solidFill>
                  <a:srgbClr val="000000"/>
                </a:solidFill>
              </a:rPr>
              <a:t>megszólított álláskereső</a:t>
            </a: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400" b="1" spc="-1" dirty="0" smtClean="0">
                <a:solidFill>
                  <a:srgbClr val="000000"/>
                </a:solidFill>
              </a:rPr>
              <a:t>Több, mint 100 fő </a:t>
            </a:r>
            <a:r>
              <a:rPr lang="hu-HU" sz="1400" spc="-1" dirty="0" smtClean="0">
                <a:solidFill>
                  <a:srgbClr val="000000"/>
                </a:solidFill>
              </a:rPr>
              <a:t>érdeklődő</a:t>
            </a:r>
          </a:p>
          <a:p>
            <a:pPr indent="-216000" algn="ctr">
              <a:buClr>
                <a:srgbClr val="000000"/>
              </a:buClr>
              <a:buFont typeface="Arial"/>
              <a:buChar char="•"/>
            </a:pPr>
            <a:r>
              <a:rPr lang="hu-HU" sz="1400" b="1" spc="-1" dirty="0" smtClean="0">
                <a:solidFill>
                  <a:srgbClr val="00B050"/>
                </a:solidFill>
              </a:rPr>
              <a:t>EREDMÉNY</a:t>
            </a:r>
            <a:endParaRPr lang="hu-HU" sz="1400" spc="-1" dirty="0" smtClean="0">
              <a:solidFill>
                <a:srgbClr val="000000"/>
              </a:solidFill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400" spc="-1" dirty="0" smtClean="0">
                <a:solidFill>
                  <a:srgbClr val="000000"/>
                </a:solidFill>
              </a:rPr>
              <a:t>Támogatott és támogatás nélküli elhelyezkedés</a:t>
            </a: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hu-HU" sz="1400" spc="-1" dirty="0"/>
          </a:p>
        </p:txBody>
      </p:sp>
      <p:pic>
        <p:nvPicPr>
          <p:cNvPr id="7" name="Kép 6" descr="IMG_20180607_101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4000680" cy="2520280"/>
          </a:xfrm>
          <a:prstGeom prst="rect">
            <a:avLst/>
          </a:prstGeom>
        </p:spPr>
      </p:pic>
      <p:pic>
        <p:nvPicPr>
          <p:cNvPr id="8" name="Kép 7" descr="IMG_20180607_133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4392488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47840" y="44640"/>
            <a:ext cx="851616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rgbClr val="FFFFFF"/>
                </a:solidFill>
                <a:latin typeface="Arial"/>
              </a:rPr>
              <a:t>TOP 6.8.2-15-PC1-2016-00001 Pécs Paktum I.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560" y="1654920"/>
            <a:ext cx="8228520" cy="4637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Területi 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hatálya: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 Pécs megyei jogú város és pécsi járás területe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Arial" pitchFamily="34" charset="0"/>
              <a:buChar char="•"/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Támogatás 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összege: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850 000 </a:t>
            </a:r>
            <a:r>
              <a:rPr lang="hu-HU" sz="2400" b="0" strike="noStrike" spc="-1" dirty="0" err="1">
                <a:solidFill>
                  <a:srgbClr val="000000"/>
                </a:solidFill>
                <a:latin typeface="Arial"/>
              </a:rPr>
              <a:t>000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 Ft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Arial" pitchFamily="34" charset="0"/>
              <a:buChar char="•"/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Időszak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: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 2016.07.01.- 2019.09.30.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Arial" pitchFamily="34" charset="0"/>
              <a:buChar char="•"/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Bevonandó 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létszám: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420 fő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0" strike="noStrike" spc="-1" dirty="0" smtClean="0">
                <a:solidFill>
                  <a:srgbClr val="000000"/>
                </a:solidFill>
                <a:latin typeface="Arial"/>
              </a:rPr>
              <a:t> 250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fő álláshoz jutók száma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0" strike="noStrike" spc="-1" dirty="0" smtClean="0">
                <a:solidFill>
                  <a:srgbClr val="000000"/>
                </a:solidFill>
                <a:latin typeface="Arial"/>
              </a:rPr>
              <a:t> 150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fő a támogatás után 6 hónappal állással rendelkezők száma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hu-HU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47840" y="44640"/>
            <a:ext cx="844416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rgbClr val="FFFFFF"/>
                </a:solidFill>
                <a:latin typeface="Arial"/>
              </a:rPr>
              <a:t>TOP 6.8.2-16-PC1-2018-00001 Pécs Paktum II.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57560" y="1752120"/>
            <a:ext cx="8228520" cy="4261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pc="-1" dirty="0">
                <a:solidFill>
                  <a:srgbClr val="000000"/>
                </a:solidFill>
              </a:rPr>
              <a:t> Területi hatálya:</a:t>
            </a:r>
            <a:r>
              <a:rPr lang="hu-HU" sz="2400" spc="-1" dirty="0">
                <a:solidFill>
                  <a:srgbClr val="000000"/>
                </a:solidFill>
              </a:rPr>
              <a:t> Pécs megyei jogú város és pécsi járás területe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Font typeface="Arial" pitchFamily="34" charset="0"/>
              <a:buChar char="•"/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Támogatás 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összege: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1 370 000 </a:t>
            </a:r>
            <a:r>
              <a:rPr lang="hu-HU" sz="2400" b="0" strike="noStrike" spc="-1" dirty="0" err="1">
                <a:solidFill>
                  <a:srgbClr val="000000"/>
                </a:solidFill>
                <a:latin typeface="Arial"/>
              </a:rPr>
              <a:t>000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 Ft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Font typeface="Arial" pitchFamily="34" charset="0"/>
              <a:buChar char="•"/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Időszak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: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hu-HU" sz="2400" b="0" strike="noStrike" spc="-1" dirty="0" smtClean="0">
                <a:solidFill>
                  <a:srgbClr val="000000"/>
                </a:solidFill>
                <a:latin typeface="Arial"/>
              </a:rPr>
              <a:t>2019.10.01 -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2021.09.30.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Bevonandó 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létszám: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1099 fő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0" strike="noStrike" spc="-1" dirty="0" smtClean="0">
                <a:solidFill>
                  <a:srgbClr val="000000"/>
                </a:solidFill>
                <a:latin typeface="Arial"/>
              </a:rPr>
              <a:t> 300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fő álláshoz jutók száma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0" strike="noStrike" spc="-1" dirty="0" smtClean="0">
                <a:solidFill>
                  <a:srgbClr val="000000"/>
                </a:solidFill>
                <a:latin typeface="Arial"/>
              </a:rPr>
              <a:t> 150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fő a támogatás után 6 hónappal állással rendelkezők száma</a:t>
            </a:r>
            <a:endParaRPr lang="hu-HU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47840" y="44640"/>
            <a:ext cx="8372160" cy="86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Bevonási</a:t>
            </a: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és</a:t>
            </a: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pénzügyi</a:t>
            </a: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adatok</a:t>
            </a: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smtClean="0">
                <a:solidFill>
                  <a:srgbClr val="FFFFFF"/>
                </a:solidFill>
                <a:latin typeface="Arial"/>
              </a:rPr>
              <a:t>2018.1</a:t>
            </a:r>
            <a:r>
              <a:rPr lang="hu-HU" sz="2400" b="1" strike="noStrike" cap="all" spc="-1" dirty="0" smtClean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2400" b="1" strike="noStrike" cap="all" spc="-1" dirty="0" smtClean="0">
                <a:solidFill>
                  <a:srgbClr val="FFFFFF"/>
                </a:solidFill>
                <a:latin typeface="Arial"/>
              </a:rPr>
              <a:t>.3</a:t>
            </a:r>
            <a:r>
              <a:rPr lang="hu-HU" sz="2400" b="1" strike="noStrike" cap="all" spc="-1" dirty="0" smtClean="0">
                <a:solidFill>
                  <a:srgbClr val="FFFFFF"/>
                </a:solidFill>
                <a:latin typeface="Arial"/>
              </a:rPr>
              <a:t>0</a:t>
            </a:r>
            <a:r>
              <a:rPr lang="en-US" sz="2400" b="1" strike="noStrike" cap="all" spc="-1" dirty="0" smtClean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2400" b="1" strike="noStrike" cap="all" spc="-1" dirty="0" err="1" smtClean="0">
                <a:solidFill>
                  <a:srgbClr val="FFFFFF"/>
                </a:solidFill>
                <a:latin typeface="Arial"/>
              </a:rPr>
              <a:t>ig</a:t>
            </a:r>
            <a:r>
              <a:rPr lang="en-US" sz="2400" b="1" strike="noStrike" cap="all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bezárólag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57560" y="2116080"/>
            <a:ext cx="8228520" cy="397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hu-HU" sz="32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98280" y="2944800"/>
            <a:ext cx="903024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720" tIns="40680" rIns="81720" bIns="40680"/>
          <a:lstStyle/>
          <a:p>
            <a:pPr>
              <a:lnSpc>
                <a:spcPct val="100000"/>
              </a:lnSpc>
            </a:pPr>
            <a:endParaRPr lang="hu-HU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hu-HU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Álláshoz jutók száma: </a:t>
            </a:r>
            <a:r>
              <a:rPr lang="hu-HU" sz="20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75 </a:t>
            </a:r>
            <a:r>
              <a:rPr lang="hu-HU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fő</a:t>
            </a:r>
            <a:endParaRPr lang="hu-HU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hu-HU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 programból való kilépést követő 180. napon foglalkoztatottak száma: 2 fő</a:t>
            </a:r>
            <a:endParaRPr lang="hu-HU" sz="2000" b="0" strike="noStrike" spc="-1" dirty="0">
              <a:latin typeface="Arial"/>
            </a:endParaRPr>
          </a:p>
        </p:txBody>
      </p:sp>
      <p:graphicFrame>
        <p:nvGraphicFramePr>
          <p:cNvPr id="209" name="Table 4"/>
          <p:cNvGraphicFramePr/>
          <p:nvPr/>
        </p:nvGraphicFramePr>
        <p:xfrm>
          <a:off x="447840" y="1556640"/>
          <a:ext cx="8372160" cy="1554480"/>
        </p:xfrm>
        <a:graphic>
          <a:graphicData uri="http://schemas.openxmlformats.org/drawingml/2006/table">
            <a:tbl>
              <a:tblPr/>
              <a:tblGrid>
                <a:gridCol w="1182240"/>
                <a:gridCol w="1490760"/>
                <a:gridCol w="1336680"/>
                <a:gridCol w="1409760"/>
                <a:gridCol w="1368000"/>
                <a:gridCol w="1584720"/>
              </a:tblGrid>
              <a:tr h="8596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Munkaerő-piaci szolgáltatás</a:t>
                      </a:r>
                      <a:endParaRPr lang="hu-H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Képzési támogatás</a:t>
                      </a:r>
                      <a:endParaRPr lang="hu-H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Bérköltség támogatás</a:t>
                      </a:r>
                      <a:endParaRPr lang="hu-H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Bér-támogatás</a:t>
                      </a:r>
                      <a:endParaRPr lang="hu-H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Vállalkozóvá válási </a:t>
                      </a:r>
                      <a:endParaRPr lang="hu-H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Bevontak száma</a:t>
                      </a:r>
                      <a:endParaRPr lang="hu-H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endParaRPr lang="hu-H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hu-H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276 </a:t>
                      </a:r>
                      <a:r>
                        <a:rPr lang="hu-H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fő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     16 fő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hu-H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232 </a:t>
                      </a:r>
                      <a:r>
                        <a:rPr lang="hu-H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fő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     2 fő</a:t>
                      </a:r>
                      <a:endParaRPr lang="hu-H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hu-H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24 </a:t>
                      </a:r>
                      <a:r>
                        <a:rPr lang="hu-H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fő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" name="Table 5"/>
          <p:cNvGraphicFramePr/>
          <p:nvPr/>
        </p:nvGraphicFramePr>
        <p:xfrm>
          <a:off x="1523880" y="4293000"/>
          <a:ext cx="6095520" cy="180000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450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          TOP 6.8.2 kötelezettségvállalás és kifizetés 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  Teljes támogatási keret</a:t>
                      </a:r>
                      <a:endParaRPr lang="hu-H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hu-H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560.316.934 </a:t>
                      </a:r>
                      <a:r>
                        <a:rPr lang="hu-H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Ft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    Kötelezettségvállalás</a:t>
                      </a:r>
                      <a:endParaRPr lang="hu-H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252.464.657 Ft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              Kifizetés</a:t>
                      </a:r>
                      <a:endParaRPr lang="hu-H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150.907.840 Ft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043640" y="1412640"/>
            <a:ext cx="4419000" cy="14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4400" b="1" strike="noStrike" cap="all" spc="-1">
                <a:solidFill>
                  <a:srgbClr val="FFFFFF"/>
                </a:solidFill>
                <a:latin typeface="Arial"/>
              </a:rPr>
              <a:t>KÖSZÖNÖM </a:t>
            </a:r>
            <a:r>
              <a:t/>
            </a:r>
            <a:br/>
            <a:r>
              <a:rPr lang="hu-HU" sz="4400" b="1" strike="noStrike" cap="all" spc="-1">
                <a:solidFill>
                  <a:srgbClr val="FFFFFF"/>
                </a:solidFill>
                <a:latin typeface="Arial"/>
              </a:rPr>
              <a:t>A FIGYELMET!</a:t>
            </a:r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47840" y="44640"/>
            <a:ext cx="469944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2400" b="1" strike="noStrike" cap="all" spc="-1" dirty="0">
                <a:solidFill>
                  <a:srgbClr val="FFFFFF"/>
                </a:solidFill>
                <a:latin typeface="Arial"/>
              </a:rPr>
              <a:t>Konzorciumi partnerség</a:t>
            </a:r>
            <a:endParaRPr lang="hu-HU" sz="2400" b="0" strike="noStrike" spc="-1" dirty="0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  <a:latin typeface="Arial"/>
              </a:rPr>
              <a:t>A Kormányhivatal kiemelt szerepe</a:t>
            </a:r>
            <a:endParaRPr lang="hu-HU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  <a:latin typeface="Arial"/>
              </a:rPr>
              <a:t>Foglalkoztatási és szakmai háttér biztosítása</a:t>
            </a:r>
            <a:endParaRPr lang="hu-HU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  <a:latin typeface="Arial"/>
              </a:rPr>
              <a:t>Célcsoport felkutatása és támogatása</a:t>
            </a:r>
            <a:endParaRPr lang="hu-HU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  <a:latin typeface="Arial"/>
              </a:rPr>
              <a:t>Munkaerő-piacra történő integrálás</a:t>
            </a:r>
            <a:endParaRPr lang="hu-HU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  <a:latin typeface="Arial"/>
              </a:rPr>
              <a:t>Hátrányos helyzetűek felzárkóztatása</a:t>
            </a:r>
            <a:endParaRPr lang="hu-HU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  <a:latin typeface="Arial"/>
              </a:rPr>
              <a:t>Személyre szabott szolgáltatások biztosítása</a:t>
            </a:r>
            <a:endParaRPr lang="hu-HU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  <a:latin typeface="Arial"/>
              </a:rPr>
              <a:t>Szoros együttműködés a Paktumszervezeti tagokkal</a:t>
            </a:r>
            <a:endParaRPr lang="hu-HU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47840" y="260640"/>
            <a:ext cx="815580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u-HU" sz="2200" b="1" strike="noStrike" cap="all" spc="-1" dirty="0">
                <a:solidFill>
                  <a:srgbClr val="FFFFFF"/>
                </a:solidFill>
                <a:latin typeface="Arial"/>
              </a:rPr>
              <a:t>A projekt előrehaladása</a:t>
            </a:r>
            <a:r>
              <a:rPr dirty="0"/>
              <a:t/>
            </a:r>
            <a:br>
              <a:rPr dirty="0"/>
            </a:br>
            <a:r>
              <a:rPr lang="hu-HU" sz="2200" b="1" strike="noStrike" cap="all" spc="-1" dirty="0">
                <a:solidFill>
                  <a:srgbClr val="FFFFFF"/>
                </a:solidFill>
                <a:latin typeface="Arial"/>
              </a:rPr>
              <a:t>Bevonási és pénzügyi adatok 2018. november 30-ig</a:t>
            </a:r>
            <a:r>
              <a:rPr dirty="0"/>
              <a:t/>
            </a:r>
            <a:br>
              <a:rPr dirty="0"/>
            </a:br>
            <a:endParaRPr lang="hu-HU" sz="2200" b="0" strike="noStrike" spc="-1" dirty="0">
              <a:latin typeface="Arial"/>
            </a:endParaRPr>
          </a:p>
        </p:txBody>
      </p:sp>
      <p:graphicFrame>
        <p:nvGraphicFramePr>
          <p:cNvPr id="168" name="Table 2"/>
          <p:cNvGraphicFramePr/>
          <p:nvPr/>
        </p:nvGraphicFramePr>
        <p:xfrm>
          <a:off x="899592" y="1484784"/>
          <a:ext cx="7003800" cy="1871760"/>
        </p:xfrm>
        <a:graphic>
          <a:graphicData uri="http://schemas.openxmlformats.org/drawingml/2006/table">
            <a:tbl>
              <a:tblPr/>
              <a:tblGrid>
                <a:gridCol w="2334600"/>
                <a:gridCol w="2661480"/>
                <a:gridCol w="2007720"/>
              </a:tblGrid>
              <a:tr h="433080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800" b="1" strike="noStrike" spc="-1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u-HU" sz="1800" b="1" strike="noStrike" spc="-1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u-HU" sz="1800" b="1" strike="noStrike" spc="-1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800" b="1" strike="noStrike" spc="-1" dirty="0" smtClean="0">
                          <a:solidFill>
                            <a:srgbClr val="FFFFFF"/>
                          </a:solidFill>
                          <a:latin typeface="Arial"/>
                        </a:rPr>
                        <a:t>TOP </a:t>
                      </a:r>
                      <a:r>
                        <a:rPr lang="hu-HU" sz="18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5.1.1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Támogatási szerződés szerint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3308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megvalósítás időszaka</a:t>
                      </a:r>
                      <a:endParaRPr lang="hu-H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2016. április 1. - 2021.március 31.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916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teljes bevonandó létszám (fő)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u-H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2 032</a:t>
                      </a:r>
                      <a:endParaRPr lang="hu-H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916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Bevonandó létszám 2018.10.18-ig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u-H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430</a:t>
                      </a:r>
                      <a:endParaRPr lang="hu-H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77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teljes támogatási keret (Ft)</a:t>
                      </a:r>
                      <a:endParaRPr lang="hu-H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u-H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1 773 906 610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9" name="Table 3"/>
          <p:cNvGraphicFramePr/>
          <p:nvPr/>
        </p:nvGraphicFramePr>
        <p:xfrm>
          <a:off x="1187624" y="3717032"/>
          <a:ext cx="2467440" cy="1637880"/>
        </p:xfrm>
        <a:graphic>
          <a:graphicData uri="http://schemas.openxmlformats.org/drawingml/2006/table">
            <a:tbl>
              <a:tblPr/>
              <a:tblGrid>
                <a:gridCol w="1233720"/>
                <a:gridCol w="1233720"/>
              </a:tblGrid>
              <a:tr h="510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8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TOP 5.1.1 bevonás 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74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Létszám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Bevonás aránya Támogatási Szerződés szerint</a:t>
                      </a:r>
                      <a:endParaRPr lang="hu-HU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hu-HU" dirty="0" smtClean="0"/>
                        <a:t>    744 fő</a:t>
                      </a:r>
                      <a:endParaRPr lang="hu-H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36,61 %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" name="Table 4"/>
          <p:cNvGraphicFramePr/>
          <p:nvPr/>
        </p:nvGraphicFramePr>
        <p:xfrm>
          <a:off x="4139952" y="3789040"/>
          <a:ext cx="3600400" cy="1465080"/>
        </p:xfrm>
        <a:graphic>
          <a:graphicData uri="http://schemas.openxmlformats.org/drawingml/2006/table">
            <a:tbl>
              <a:tblPr/>
              <a:tblGrid>
                <a:gridCol w="1800200"/>
                <a:gridCol w="1800200"/>
              </a:tblGrid>
              <a:tr h="491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4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TOP 5.1.1 kötelezettségvállalás és kifizetés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9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Kötelezettség-vállalás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Kifizetés 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28760">
                <a:tc>
                  <a:txBody>
                    <a:bodyPr/>
                    <a:lstStyle/>
                    <a:p>
                      <a:r>
                        <a:rPr lang="hu-HU" dirty="0" smtClean="0"/>
                        <a:t> 708.441.071 Ft</a:t>
                      </a:r>
                      <a:endParaRPr lang="hu-H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575.328.759 Ft</a:t>
                      </a:r>
                      <a:endParaRPr lang="hu-H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47989" y="44624"/>
            <a:ext cx="8372483" cy="864096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hu-HU" sz="2000" b="1" strike="noStrike" cap="all" spc="-1" dirty="0" smtClean="0">
                <a:solidFill>
                  <a:srgbClr val="FFFFFF"/>
                </a:solidFill>
                <a:latin typeface="Arial"/>
              </a:rPr>
              <a:t>A projekt előrehaladása </a:t>
            </a:r>
            <a:r>
              <a:rPr lang="hu-HU" sz="2000" b="1" kern="1200" cap="all" spc="-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hu-HU" sz="2000" b="1" kern="1200" cap="all" spc="-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hu-HU" sz="2000" b="1" kern="1200" cap="all" spc="-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Bevonási </a:t>
            </a:r>
            <a:r>
              <a:rPr lang="hu-HU" sz="2000" b="1" kern="1200" cap="all" spc="-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és pénzügyi adatok </a:t>
            </a:r>
            <a:r>
              <a:rPr lang="hu-HU" sz="2000" b="1" kern="1200" cap="all" spc="-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2018.11.30-ig </a:t>
            </a:r>
            <a:r>
              <a:rPr lang="hu-HU" sz="2000" b="1" kern="1200" cap="all" spc="-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bezárólag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4294967295"/>
          </p:nvPr>
        </p:nvSpPr>
        <p:spPr>
          <a:xfrm>
            <a:off x="457497" y="2115947"/>
            <a:ext cx="8228763" cy="3977484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endParaRPr lang="hu-HU" sz="22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indent="0" algn="ctr">
              <a:buNone/>
            </a:pPr>
            <a:endParaRPr lang="hu-HU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5229200"/>
            <a:ext cx="7776864" cy="936104"/>
          </a:xfrm>
          <a:prstGeom prst="rect">
            <a:avLst/>
          </a:prstGeom>
          <a:noFill/>
          <a:ln>
            <a:noFill/>
          </a:ln>
        </p:spPr>
        <p:txBody>
          <a:bodyPr wrap="none" lIns="81639" tIns="40820" rIns="81639" bIns="408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Arial" pitchFamily="34" charset="0"/>
              <a:buChar char="•"/>
            </a:pPr>
            <a:r>
              <a:rPr lang="hu-HU" sz="22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Álláshoz </a:t>
            </a:r>
            <a:r>
              <a:rPr lang="hu-HU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jutók száma: </a:t>
            </a:r>
            <a:r>
              <a:rPr lang="hu-HU" sz="20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355 </a:t>
            </a:r>
            <a:r>
              <a:rPr lang="hu-HU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fő</a:t>
            </a:r>
          </a:p>
          <a:p>
            <a:pPr hangingPunct="0">
              <a:buFont typeface="OpenSymbol"/>
              <a:buChar char="•"/>
            </a:pPr>
            <a:r>
              <a:rPr lang="hu-HU" sz="20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 A </a:t>
            </a:r>
            <a:r>
              <a:rPr lang="hu-HU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programból való kilépést követő 180. </a:t>
            </a:r>
            <a:r>
              <a:rPr lang="hu-HU" sz="20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napon foglalkoztatottak</a:t>
            </a:r>
          </a:p>
          <a:p>
            <a:pPr hangingPunct="0">
              <a:buNone/>
            </a:pPr>
            <a:r>
              <a:rPr lang="hu-HU" sz="20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száma</a:t>
            </a:r>
            <a:r>
              <a:rPr lang="hu-HU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: </a:t>
            </a:r>
            <a:r>
              <a:rPr lang="hu-HU" sz="20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15 </a:t>
            </a:r>
            <a:r>
              <a:rPr lang="hu-HU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34"/>
              </a:rPr>
              <a:t>fő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/>
          </p:nvPr>
        </p:nvGraphicFramePr>
        <p:xfrm>
          <a:off x="251521" y="1556792"/>
          <a:ext cx="8424935" cy="3384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5180">
                  <a:extLst>
                    <a:ext uri="{9D8B030D-6E8A-4147-A177-3AD203B41FA5}">
                      <a16:colId xmlns="" xmlns:a16="http://schemas.microsoft.com/office/drawing/2014/main" val="1779140461"/>
                    </a:ext>
                  </a:extLst>
                </a:gridCol>
                <a:gridCol w="984040">
                  <a:extLst>
                    <a:ext uri="{9D8B030D-6E8A-4147-A177-3AD203B41FA5}">
                      <a16:colId xmlns="" xmlns:a16="http://schemas.microsoft.com/office/drawing/2014/main" val="254188174"/>
                    </a:ext>
                  </a:extLst>
                </a:gridCol>
                <a:gridCol w="1094408">
                  <a:extLst>
                    <a:ext uri="{9D8B030D-6E8A-4147-A177-3AD203B41FA5}">
                      <a16:colId xmlns="" xmlns:a16="http://schemas.microsoft.com/office/drawing/2014/main" val="3681210282"/>
                    </a:ext>
                  </a:extLst>
                </a:gridCol>
                <a:gridCol w="984813">
                  <a:extLst>
                    <a:ext uri="{9D8B030D-6E8A-4147-A177-3AD203B41FA5}">
                      <a16:colId xmlns="" xmlns:a16="http://schemas.microsoft.com/office/drawing/2014/main" val="1377609658"/>
                    </a:ext>
                  </a:extLst>
                </a:gridCol>
                <a:gridCol w="1093636">
                  <a:extLst>
                    <a:ext uri="{9D8B030D-6E8A-4147-A177-3AD203B41FA5}">
                      <a16:colId xmlns="" xmlns:a16="http://schemas.microsoft.com/office/drawing/2014/main" val="2093803739"/>
                    </a:ext>
                  </a:extLst>
                </a:gridCol>
                <a:gridCol w="984813">
                  <a:extLst>
                    <a:ext uri="{9D8B030D-6E8A-4147-A177-3AD203B41FA5}">
                      <a16:colId xmlns="" xmlns:a16="http://schemas.microsoft.com/office/drawing/2014/main" val="334101941"/>
                    </a:ext>
                  </a:extLst>
                </a:gridCol>
                <a:gridCol w="1203232">
                  <a:extLst>
                    <a:ext uri="{9D8B030D-6E8A-4147-A177-3AD203B41FA5}">
                      <a16:colId xmlns="" xmlns:a16="http://schemas.microsoft.com/office/drawing/2014/main" val="1871631285"/>
                    </a:ext>
                  </a:extLst>
                </a:gridCol>
                <a:gridCol w="984813">
                  <a:extLst>
                    <a:ext uri="{9D8B030D-6E8A-4147-A177-3AD203B41FA5}">
                      <a16:colId xmlns="" xmlns:a16="http://schemas.microsoft.com/office/drawing/2014/main" val="3908667027"/>
                    </a:ext>
                  </a:extLst>
                </a:gridCol>
              </a:tblGrid>
              <a:tr h="1081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5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PO25 (bevontak száma)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Csak munkaerő-piaci szolgáltatás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képzési támogatás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bér-támogatás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bérköltség támogatás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vállalkozóvá válási támogatás</a:t>
                      </a:r>
                      <a:endParaRPr lang="hu-H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lakhatási támogatás</a:t>
                      </a:r>
                      <a:endParaRPr lang="hu-H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13203379"/>
                  </a:ext>
                </a:extLst>
              </a:tr>
              <a:tr h="280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Sellye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135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13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-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12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96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13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2</a:t>
                      </a:r>
                      <a:r>
                        <a:rPr lang="hu-HU" sz="1300" dirty="0" smtClean="0">
                          <a:effectLst/>
                        </a:rPr>
                        <a:t>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91327952"/>
                  </a:ext>
                </a:extLst>
              </a:tr>
              <a:tr h="280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Szigetvár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97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aseline="0" dirty="0" smtClean="0">
                          <a:effectLst/>
                        </a:rPr>
                        <a:t>10 </a:t>
                      </a:r>
                      <a:r>
                        <a:rPr lang="hu-HU" sz="1300" dirty="0" smtClean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1 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3 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84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-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-</a:t>
                      </a:r>
                      <a:endParaRPr lang="hu-H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86565177"/>
                  </a:ext>
                </a:extLst>
              </a:tr>
              <a:tr h="280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Komló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155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46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-</a:t>
                      </a:r>
                      <a:endParaRPr lang="hu-H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22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100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5</a:t>
                      </a:r>
                      <a:r>
                        <a:rPr lang="hu-HU" sz="1300" dirty="0" smtClean="0">
                          <a:effectLst/>
                        </a:rPr>
                        <a:t>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-</a:t>
                      </a:r>
                      <a:endParaRPr lang="hu-H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24442793"/>
                  </a:ext>
                </a:extLst>
              </a:tr>
              <a:tr h="561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Szentlőrinc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36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2 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-</a:t>
                      </a:r>
                      <a:endParaRPr lang="hu-H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7</a:t>
                      </a:r>
                      <a:r>
                        <a:rPr lang="hu-HU" sz="1300" dirty="0" smtClean="0">
                          <a:effectLst/>
                        </a:rPr>
                        <a:t>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29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-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-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96289481"/>
                  </a:ext>
                </a:extLst>
              </a:tr>
              <a:tr h="280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Mohács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140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-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-</a:t>
                      </a:r>
                      <a:endParaRPr lang="hu-H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17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110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hu-HU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-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8267245"/>
                  </a:ext>
                </a:extLst>
              </a:tr>
              <a:tr h="280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Siklós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181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12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2 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8</a:t>
                      </a:r>
                      <a:r>
                        <a:rPr lang="hu-HU" sz="1300" dirty="0" smtClean="0">
                          <a:effectLst/>
                        </a:rPr>
                        <a:t>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134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25 </a:t>
                      </a:r>
                      <a:r>
                        <a:rPr lang="hu-HU" sz="1300" dirty="0">
                          <a:effectLst/>
                        </a:rPr>
                        <a:t>fő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-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82198372"/>
                  </a:ext>
                </a:extLst>
              </a:tr>
              <a:tr h="335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Összesen: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effectLst/>
                        </a:rPr>
                        <a:t>744 </a:t>
                      </a:r>
                      <a:r>
                        <a:rPr lang="hu-HU" sz="1300" b="1" dirty="0">
                          <a:effectLst/>
                        </a:rPr>
                        <a:t>fő</a:t>
                      </a:r>
                      <a:endParaRPr lang="hu-H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effectLst/>
                        </a:rPr>
                        <a:t>83 </a:t>
                      </a:r>
                      <a:r>
                        <a:rPr lang="hu-HU" sz="1300" b="1" dirty="0">
                          <a:effectLst/>
                        </a:rPr>
                        <a:t>fő</a:t>
                      </a:r>
                      <a:endParaRPr lang="hu-H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3 fő</a:t>
                      </a:r>
                      <a:endParaRPr lang="hu-H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effectLst/>
                        </a:rPr>
                        <a:t>69 </a:t>
                      </a:r>
                      <a:r>
                        <a:rPr lang="hu-HU" sz="1300" b="1" dirty="0">
                          <a:effectLst/>
                        </a:rPr>
                        <a:t>fő</a:t>
                      </a:r>
                      <a:endParaRPr lang="hu-H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effectLst/>
                        </a:rPr>
                        <a:t>553 </a:t>
                      </a:r>
                      <a:r>
                        <a:rPr lang="hu-HU" sz="1300" b="1" dirty="0">
                          <a:effectLst/>
                        </a:rPr>
                        <a:t>fő</a:t>
                      </a:r>
                      <a:endParaRPr lang="hu-H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effectLst/>
                        </a:rPr>
                        <a:t>56 </a:t>
                      </a:r>
                      <a:r>
                        <a:rPr lang="hu-HU" sz="1300" b="1" dirty="0">
                          <a:effectLst/>
                        </a:rPr>
                        <a:t>fő</a:t>
                      </a:r>
                      <a:endParaRPr lang="hu-H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2</a:t>
                      </a:r>
                      <a:r>
                        <a:rPr lang="hu-HU" sz="1300" b="1" dirty="0" smtClean="0">
                          <a:effectLst/>
                        </a:rPr>
                        <a:t> </a:t>
                      </a:r>
                      <a:r>
                        <a:rPr lang="hu-HU" sz="1300" b="1" dirty="0">
                          <a:effectLst/>
                        </a:rPr>
                        <a:t>fő</a:t>
                      </a:r>
                      <a:endParaRPr lang="hu-H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355585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470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hu-HU" sz="2200" b="1" dirty="0" smtClean="0">
                <a:solidFill>
                  <a:schemeClr val="bg1"/>
                </a:solidFill>
              </a:rPr>
              <a:t> Bevonási </a:t>
            </a:r>
            <a:r>
              <a:rPr lang="hu-HU" sz="2200" b="1" dirty="0">
                <a:solidFill>
                  <a:schemeClr val="bg1"/>
                </a:solidFill>
              </a:rPr>
              <a:t>arányok </a:t>
            </a:r>
            <a:r>
              <a:rPr lang="hu-HU" sz="2200" b="1" dirty="0" smtClean="0">
                <a:solidFill>
                  <a:schemeClr val="bg1"/>
                </a:solidFill>
              </a:rPr>
              <a:t>2018.11.30-ig </a:t>
            </a:r>
            <a:r>
              <a:rPr lang="hu-HU" sz="2200" b="1" dirty="0">
                <a:solidFill>
                  <a:schemeClr val="bg1"/>
                </a:solidFill>
              </a:rPr>
              <a:t>bezárólag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5536" y="1268760"/>
          <a:ext cx="295232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491880" y="1484784"/>
          <a:ext cx="52565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323528" y="450912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Leggyakoribb munkakörök VVT igénybevételével:</a:t>
            </a:r>
          </a:p>
          <a:p>
            <a:endParaRPr lang="hu-HU" sz="1600" b="1" dirty="0" smtClean="0"/>
          </a:p>
          <a:p>
            <a:r>
              <a:rPr lang="hu-HU" sz="1600" dirty="0" smtClean="0"/>
              <a:t>- Szépségipar (műkörömépítés, fizikai közérzetet javító szolgáltatás, kozmetika, fodrászat az ügyfél otthonában)</a:t>
            </a:r>
          </a:p>
          <a:p>
            <a:pPr>
              <a:buFontTx/>
              <a:buChar char="-"/>
            </a:pPr>
            <a:r>
              <a:rPr lang="hu-HU" sz="1600" dirty="0" smtClean="0"/>
              <a:t> Kiskereskedelem (használtruha, háztartási termék, virágkereskedés)</a:t>
            </a:r>
          </a:p>
          <a:p>
            <a:pPr>
              <a:buFontTx/>
              <a:buChar char="-"/>
            </a:pPr>
            <a:r>
              <a:rPr lang="hu-HU" sz="1600" dirty="0" smtClean="0"/>
              <a:t> Egyéb szolgáltatás (takarítás, gépjárműjavítás, festés-mázolás)</a:t>
            </a:r>
            <a:endParaRPr lang="hu-H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188640"/>
            <a:ext cx="7643192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u-HU" sz="2200" b="1" strike="noStrike" cap="all" spc="-1" dirty="0">
                <a:solidFill>
                  <a:srgbClr val="FFFFFF"/>
                </a:solidFill>
                <a:latin typeface="Arial"/>
              </a:rPr>
              <a:t>Projekt megvalósítása során felmerült problémák</a:t>
            </a:r>
            <a:r>
              <a:rPr dirty="0"/>
              <a:t/>
            </a:r>
            <a:br>
              <a:rPr dirty="0"/>
            </a:br>
            <a:endParaRPr lang="hu-HU" sz="2200" b="0" strike="noStrike" spc="-1" dirty="0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0000" lnSpcReduction="2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hu-HU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u-HU" sz="4200" b="0" strike="noStrike" spc="-1" dirty="0">
                <a:solidFill>
                  <a:srgbClr val="000000"/>
                </a:solidFill>
                <a:latin typeface="Arial"/>
              </a:rPr>
              <a:t>Képzésből önhibájukból </a:t>
            </a:r>
            <a:r>
              <a:rPr lang="hu-HU" sz="4200" b="1" strike="noStrike" spc="-1" dirty="0">
                <a:solidFill>
                  <a:srgbClr val="000000"/>
                </a:solidFill>
                <a:latin typeface="Arial"/>
              </a:rPr>
              <a:t>lemorzsolódók </a:t>
            </a:r>
            <a:r>
              <a:rPr lang="hu-HU" sz="4200" b="0" strike="noStrike" spc="-1" dirty="0">
                <a:solidFill>
                  <a:srgbClr val="000000"/>
                </a:solidFill>
                <a:latin typeface="Arial"/>
              </a:rPr>
              <a:t>képzési költségeinek elszámolhatóságának problémája</a:t>
            </a:r>
            <a:endParaRPr lang="hu-HU" sz="4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u-HU" sz="4200" b="1" strike="noStrike" spc="-1" dirty="0">
                <a:solidFill>
                  <a:srgbClr val="000000"/>
                </a:solidFill>
                <a:latin typeface="Arial"/>
              </a:rPr>
              <a:t>Képzési</a:t>
            </a:r>
            <a:r>
              <a:rPr lang="hu-HU" sz="4200" b="0" strike="noStrike" spc="-1" dirty="0">
                <a:solidFill>
                  <a:srgbClr val="000000"/>
                </a:solidFill>
                <a:latin typeface="Arial"/>
              </a:rPr>
              <a:t> engedélyeztetési </a:t>
            </a:r>
            <a:r>
              <a:rPr lang="hu-HU" sz="4200" b="1" strike="noStrike" spc="-1" dirty="0">
                <a:solidFill>
                  <a:srgbClr val="000000"/>
                </a:solidFill>
                <a:latin typeface="Arial"/>
              </a:rPr>
              <a:t>eljárás </a:t>
            </a:r>
            <a:r>
              <a:rPr lang="hu-HU" sz="4200" b="0" strike="noStrike" spc="-1" dirty="0">
                <a:solidFill>
                  <a:srgbClr val="000000"/>
                </a:solidFill>
                <a:latin typeface="Arial"/>
              </a:rPr>
              <a:t>problémája </a:t>
            </a:r>
            <a:endParaRPr lang="hu-HU" sz="4200" b="0" strike="noStrike" spc="-1" dirty="0">
              <a:latin typeface="Arial"/>
            </a:endParaRPr>
          </a:p>
          <a:p>
            <a:pPr marL="800280" lvl="1" indent="-342360">
              <a:spcBef>
                <a:spcPts val="720"/>
              </a:spcBef>
            </a:pPr>
            <a:r>
              <a:rPr lang="hu-HU" sz="4200" b="0" strike="noStrike" spc="-1" dirty="0">
                <a:solidFill>
                  <a:srgbClr val="000000"/>
                </a:solidFill>
                <a:latin typeface="Wingdings"/>
              </a:rPr>
              <a:t></a:t>
            </a:r>
            <a:r>
              <a:rPr lang="hu-HU" sz="4200" b="0" strike="noStrike" spc="-1" dirty="0">
                <a:solidFill>
                  <a:srgbClr val="000000"/>
                </a:solidFill>
                <a:latin typeface="Arial"/>
              </a:rPr>
              <a:t> Központi döntés születik </a:t>
            </a:r>
            <a:endParaRPr lang="hu-HU" sz="4200" b="0" strike="noStrike" spc="-1" dirty="0">
              <a:latin typeface="Arial"/>
            </a:endParaRPr>
          </a:p>
          <a:p>
            <a:pPr marL="800280" lvl="1" indent="-342360">
              <a:spcBef>
                <a:spcPts val="720"/>
              </a:spcBef>
            </a:pPr>
            <a:r>
              <a:rPr lang="hu-HU" sz="4200" b="0" strike="noStrike" spc="-1" dirty="0">
                <a:solidFill>
                  <a:srgbClr val="000000"/>
                </a:solidFill>
                <a:latin typeface="Wingdings"/>
              </a:rPr>
              <a:t></a:t>
            </a:r>
            <a:r>
              <a:rPr lang="hu-HU" sz="4200" b="0" strike="noStrike" spc="-1" dirty="0">
                <a:solidFill>
                  <a:srgbClr val="000000"/>
                </a:solidFill>
                <a:latin typeface="Arial"/>
              </a:rPr>
              <a:t> folyamat több hónapot vehet igénybe </a:t>
            </a:r>
            <a:r>
              <a:rPr lang="hu-HU" sz="4200" b="0" strike="noStrike" spc="-1" dirty="0">
                <a:solidFill>
                  <a:srgbClr val="FF0000"/>
                </a:solidFill>
                <a:latin typeface="Wingdings"/>
              </a:rPr>
              <a:t></a:t>
            </a:r>
            <a:r>
              <a:rPr lang="hu-HU" sz="4200" b="0" strike="noStrike" spc="-1" dirty="0">
                <a:solidFill>
                  <a:srgbClr val="000000"/>
                </a:solidFill>
                <a:latin typeface="Arial"/>
              </a:rPr>
              <a:t> A munkáltatói akut igényekre való reagálás ellehetetlenítése</a:t>
            </a:r>
            <a:endParaRPr lang="hu-HU" sz="4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4200" b="0" strike="noStrike" spc="-1" dirty="0">
                <a:solidFill>
                  <a:srgbClr val="000000"/>
                </a:solidFill>
                <a:latin typeface="Arial"/>
              </a:rPr>
              <a:t>Munkaszocializációs, betanító képzések képzési jegyzékre történő felvétele időigényes folyamat</a:t>
            </a:r>
            <a:endParaRPr lang="hu-HU" sz="4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</a:pPr>
            <a:endParaRPr lang="hu-HU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lang="hu-HU" sz="3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hu-HU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hu-HU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4200" b="1" strike="noStrike" spc="-1" dirty="0">
                <a:solidFill>
                  <a:srgbClr val="000000"/>
                </a:solidFill>
                <a:latin typeface="Arial"/>
              </a:rPr>
              <a:t>Hátrányos helyzetű célcsoport </a:t>
            </a:r>
            <a:r>
              <a:rPr lang="hu-HU" sz="4200" b="0" strike="noStrike" spc="-1" dirty="0">
                <a:solidFill>
                  <a:srgbClr val="000000"/>
                </a:solidFill>
                <a:latin typeface="Arial"/>
              </a:rPr>
              <a:t>munkaerő-piacra történő (re)integrálásának nehézsége</a:t>
            </a:r>
            <a:endParaRPr lang="hu-HU" sz="4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u-HU" sz="4200" b="1" strike="noStrike" spc="-1" dirty="0">
                <a:solidFill>
                  <a:srgbClr val="000000"/>
                </a:solidFill>
                <a:latin typeface="Arial"/>
              </a:rPr>
              <a:t>Párhuzamosan futó projektek</a:t>
            </a:r>
            <a:r>
              <a:rPr lang="hu-HU" sz="4200" b="0" strike="noStrike" spc="-1" dirty="0">
                <a:solidFill>
                  <a:srgbClr val="000000"/>
                </a:solidFill>
                <a:latin typeface="Arial"/>
              </a:rPr>
              <a:t> célcsoporti átfedései, illetve támogatási konstrukciók azonossága (GINOP programok)</a:t>
            </a:r>
            <a:endParaRPr lang="hu-HU" sz="4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3200" b="0" strike="noStrike" spc="-1" dirty="0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255586F-69DB-4D5B-883F-EDA721B74C05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6</a:t>
            </a:fld>
            <a:endParaRPr lang="hu-HU" sz="1200" b="0" strike="noStrike" spc="-1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2555776" y="1340768"/>
            <a:ext cx="3815640" cy="501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Képzési problémák</a:t>
            </a:r>
            <a:endParaRPr lang="hu-HU" sz="1800" b="0" strike="noStrike" spc="-1"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2627784" y="4149080"/>
            <a:ext cx="3815640" cy="501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Bevonási nehézségek</a:t>
            </a:r>
            <a:endParaRPr lang="hu-HU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47840" y="44640"/>
            <a:ext cx="628440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b="1" strike="noStrike" cap="all" spc="-1" dirty="0">
                <a:solidFill>
                  <a:srgbClr val="FFFFFF"/>
                </a:solidFill>
                <a:latin typeface="Arial"/>
              </a:rPr>
              <a:t>Eddigi pozitív tapasztalatok</a:t>
            </a:r>
            <a:r>
              <a:rPr dirty="0"/>
              <a:t/>
            </a:r>
            <a:br>
              <a:rPr dirty="0"/>
            </a:br>
            <a:r>
              <a:rPr lang="hu-HU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hu-HU" sz="1800" b="1" strike="noStrike" cap="all" spc="-1" dirty="0">
                <a:solidFill>
                  <a:srgbClr val="FFFFFF"/>
                </a:solidFill>
                <a:latin typeface="Arial"/>
              </a:rPr>
              <a:t>–</a:t>
            </a:r>
            <a:r>
              <a:rPr lang="hu-HU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hu-HU" sz="1800" b="1" strike="noStrike" cap="all" spc="-1" dirty="0">
                <a:solidFill>
                  <a:srgbClr val="FFFFFF"/>
                </a:solidFill>
                <a:latin typeface="Arial"/>
              </a:rPr>
              <a:t>Közös együttműködés – </a:t>
            </a:r>
            <a:endParaRPr lang="hu-HU" sz="1800" b="0" strike="noStrike" spc="-1" dirty="0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hu-HU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Szoros megyei együttműködés (önkormányzati és foglalkoztatói szinten is) </a:t>
            </a:r>
            <a:endParaRPr lang="hu-HU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Széleskörű partnerség kiépítése</a:t>
            </a:r>
            <a:endParaRPr lang="hu-HU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Bevonási tapasztalatokról, felmerülő problémákról folyamatos egyeztetés a partnerekkel (rendszeres konzorciumi találkozók, szakmai értekezletek)</a:t>
            </a:r>
            <a:endParaRPr lang="hu-HU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Havi adatszolgáltatás</a:t>
            </a:r>
            <a:endParaRPr lang="hu-HU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Heti beszámolók bevonásról </a:t>
            </a:r>
            <a:endParaRPr lang="hu-HU" sz="2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spc="-1" dirty="0" smtClean="0">
                <a:solidFill>
                  <a:srgbClr val="000000"/>
                </a:solidFill>
                <a:latin typeface="Arial"/>
              </a:rPr>
              <a:t>Járáslátogatások fél </a:t>
            </a:r>
            <a:r>
              <a:rPr lang="hu-HU" sz="2400" spc="-1" dirty="0" smtClean="0">
                <a:solidFill>
                  <a:srgbClr val="000000"/>
                </a:solidFill>
                <a:latin typeface="Arial"/>
              </a:rPr>
              <a:t>évente - tapasztalatcsere</a:t>
            </a:r>
            <a:endParaRPr lang="hu-HU" sz="2400" b="0" strike="noStrike" spc="-1" dirty="0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206BC11-FFDA-4C47-B1E1-58C580DC6079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7</a:t>
            </a:fld>
            <a:endParaRPr lang="hu-HU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47840" y="44640"/>
            <a:ext cx="469944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hu-HU" sz="2400" b="1" strike="noStrike" cap="all" spc="-1">
                <a:solidFill>
                  <a:srgbClr val="FFFFFF"/>
                </a:solidFill>
                <a:latin typeface="Arial"/>
              </a:rPr>
              <a:t>Eddigi pozitív tapasztalatok</a:t>
            </a:r>
            <a:r>
              <a:t/>
            </a:r>
            <a:br/>
            <a:r>
              <a:rPr lang="hu-HU" sz="2400" b="1" strike="noStrike" cap="all" spc="-1">
                <a:solidFill>
                  <a:srgbClr val="FFFFFF"/>
                </a:solidFill>
                <a:latin typeface="Arial"/>
              </a:rPr>
              <a:t> </a:t>
            </a:r>
            <a:r>
              <a:rPr lang="hu-HU" sz="1800" b="1" strike="noStrike" cap="all" spc="-1">
                <a:solidFill>
                  <a:srgbClr val="FFFFFF"/>
                </a:solidFill>
                <a:latin typeface="Arial"/>
              </a:rPr>
              <a:t>– megyei rendezvények sikeressége – </a:t>
            </a:r>
            <a:endParaRPr lang="hu-HU" sz="18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18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D42A419-DBC7-4C3B-845E-068726DAAA6B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8</a:t>
            </a:fld>
            <a:endParaRPr lang="hu-HU" sz="1200" b="0" strike="noStrike" spc="-1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2123640" y="1700640"/>
            <a:ext cx="5328000" cy="575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Baranya Megyei Állásbörze </a:t>
            </a:r>
            <a:endParaRPr lang="hu-H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2017. november 16.</a:t>
            </a:r>
            <a:endParaRPr lang="hu-HU" sz="1800" b="0" strike="noStrike" spc="-1">
              <a:latin typeface="Arial"/>
            </a:endParaRPr>
          </a:p>
        </p:txBody>
      </p:sp>
      <p:pic>
        <p:nvPicPr>
          <p:cNvPr id="186" name="Kép 7"/>
          <p:cNvPicPr/>
          <p:nvPr/>
        </p:nvPicPr>
        <p:blipFill>
          <a:blip r:embed="rId2" cstate="print"/>
          <a:stretch/>
        </p:blipFill>
        <p:spPr>
          <a:xfrm>
            <a:off x="179640" y="2565000"/>
            <a:ext cx="4123440" cy="2159640"/>
          </a:xfrm>
          <a:prstGeom prst="rect">
            <a:avLst/>
          </a:prstGeom>
          <a:ln>
            <a:noFill/>
          </a:ln>
        </p:spPr>
      </p:pic>
      <p:pic>
        <p:nvPicPr>
          <p:cNvPr id="187" name="Kép 8"/>
          <p:cNvPicPr/>
          <p:nvPr/>
        </p:nvPicPr>
        <p:blipFill>
          <a:blip r:embed="rId3" cstate="print"/>
          <a:stretch/>
        </p:blipFill>
        <p:spPr>
          <a:xfrm>
            <a:off x="4562640" y="2565000"/>
            <a:ext cx="4123440" cy="2159640"/>
          </a:xfrm>
          <a:prstGeom prst="rect">
            <a:avLst/>
          </a:prstGeom>
          <a:ln>
            <a:noFill/>
          </a:ln>
        </p:spPr>
      </p:pic>
      <p:sp>
        <p:nvSpPr>
          <p:cNvPr id="188" name="CustomShape 5"/>
          <p:cNvSpPr/>
          <p:nvPr/>
        </p:nvSpPr>
        <p:spPr>
          <a:xfrm>
            <a:off x="1547640" y="5085360"/>
            <a:ext cx="648000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Több, mint </a:t>
            </a:r>
            <a:r>
              <a:rPr lang="hu-H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1000 fő álláskereső</a:t>
            </a:r>
            <a:endParaRPr lang="hu-HU" sz="1800" b="0" strike="noStrike" spc="-1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Kihelyezett standokon </a:t>
            </a:r>
            <a:r>
              <a:rPr lang="hu-H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37 munkáltató </a:t>
            </a:r>
            <a:r>
              <a:rPr lang="hu-H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73 képviselője</a:t>
            </a:r>
            <a:endParaRPr lang="hu-H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vett részt,</a:t>
            </a:r>
            <a:endParaRPr lang="hu-HU" sz="1800" b="0" strike="noStrike" spc="-1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hu-H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373 Baranya megyei állásajánlat </a:t>
            </a:r>
            <a:r>
              <a:rPr lang="hu-H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került kihelyezésre</a:t>
            </a:r>
            <a:endParaRPr lang="hu-H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 rendezvényen.</a:t>
            </a:r>
            <a:endParaRPr lang="hu-H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47840" y="44640"/>
            <a:ext cx="469944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hu-HU" sz="2400" b="1" strike="noStrike" cap="all" spc="-1">
                <a:solidFill>
                  <a:srgbClr val="FFFFFF"/>
                </a:solidFill>
                <a:latin typeface="Arial"/>
              </a:rPr>
              <a:t>Eddigi pozitív tapasztalatok</a:t>
            </a:r>
            <a:r>
              <a:t/>
            </a:r>
            <a:br/>
            <a:r>
              <a:rPr lang="hu-HU" sz="2400" b="1" strike="noStrike" cap="all" spc="-1">
                <a:solidFill>
                  <a:srgbClr val="FFFFFF"/>
                </a:solidFill>
                <a:latin typeface="Arial"/>
              </a:rPr>
              <a:t> </a:t>
            </a:r>
            <a:r>
              <a:rPr lang="hu-HU" sz="1800" b="1" strike="noStrike" cap="all" spc="-1">
                <a:solidFill>
                  <a:srgbClr val="FFFFFF"/>
                </a:solidFill>
                <a:latin typeface="Arial"/>
              </a:rPr>
              <a:t>– megyei rendezvények sikeressége – </a:t>
            </a:r>
            <a:endParaRPr lang="hu-HU" sz="1800" b="0" strike="noStrike" spc="-1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1800" b="0" strike="noStrike" spc="-1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FC9F2C2-B56D-4528-9A43-FFA127EDE2A7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9</a:t>
            </a:fld>
            <a:endParaRPr lang="hu-HU" sz="1200" b="0" strike="noStrike" spc="-1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2123640" y="1700640"/>
            <a:ext cx="5328000" cy="575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„Saját lábon” vállalkozástervezési vetélkedő</a:t>
            </a:r>
            <a:endParaRPr lang="hu-H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2017. november 30.</a:t>
            </a:r>
            <a:endParaRPr lang="hu-HU" sz="1800" b="0" strike="noStrike" spc="-1"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1547640" y="5085360"/>
            <a:ext cx="64800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hu-H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15 pályázó </a:t>
            </a:r>
            <a:r>
              <a:rPr lang="hu-H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középiskola</a:t>
            </a:r>
            <a:endParaRPr lang="hu-HU" sz="1800" b="0" strike="noStrike" spc="-1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A legjobbnak ítélt </a:t>
            </a:r>
            <a:r>
              <a:rPr lang="hu-H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5 pályázó vállalkozástervezési ötletének személyes prezentációja</a:t>
            </a:r>
            <a:endParaRPr lang="hu-H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1800" b="0" strike="noStrike" spc="-1">
              <a:latin typeface="Arial"/>
            </a:endParaRPr>
          </a:p>
        </p:txBody>
      </p:sp>
      <p:pic>
        <p:nvPicPr>
          <p:cNvPr id="194" name="Picture 2"/>
          <p:cNvPicPr/>
          <p:nvPr/>
        </p:nvPicPr>
        <p:blipFill>
          <a:blip r:embed="rId2" cstate="print"/>
          <a:stretch/>
        </p:blipFill>
        <p:spPr>
          <a:xfrm>
            <a:off x="4491360" y="2565000"/>
            <a:ext cx="4123440" cy="215964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3"/>
          <p:cNvPicPr/>
          <p:nvPr/>
        </p:nvPicPr>
        <p:blipFill>
          <a:blip r:embed="rId3" cstate="print"/>
          <a:stretch/>
        </p:blipFill>
        <p:spPr>
          <a:xfrm>
            <a:off x="251640" y="2565000"/>
            <a:ext cx="4104360" cy="2175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760</Words>
  <Application>Microsoft Office PowerPoint</Application>
  <PresentationFormat>Diavetítés a képernyőre (4:3 oldalarány)</PresentationFormat>
  <Paragraphs>224</Paragraphs>
  <Slides>15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1. dia</vt:lpstr>
      <vt:lpstr>2. dia</vt:lpstr>
      <vt:lpstr>3. dia</vt:lpstr>
      <vt:lpstr>A projekt előrehaladása  Bevonási és pénzügyi adatok 2018.11.30-ig bezárólag</vt:lpstr>
      <vt:lpstr> Bevonási arányok 2018.11.30-ig bezárólag </vt:lpstr>
      <vt:lpstr>6. dia</vt:lpstr>
      <vt:lpstr>7. dia</vt:lpstr>
      <vt:lpstr>8. dia</vt:lpstr>
      <vt:lpstr>9. dia</vt:lpstr>
      <vt:lpstr>10. dia</vt:lpstr>
      <vt:lpstr>Eddigi pozitív tapasztalatok  – megyei rendezvények sikeressége –  </vt:lpstr>
      <vt:lpstr>12. dia</vt:lpstr>
      <vt:lpstr>13. dia</vt:lpstr>
      <vt:lpstr>14. dia</vt:lpstr>
      <vt:lpstr>15. dia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subject/>
  <dc:creator>Ádám Novák</dc:creator>
  <dc:description/>
  <cp:lastModifiedBy>x</cp:lastModifiedBy>
  <cp:revision>186</cp:revision>
  <dcterms:created xsi:type="dcterms:W3CDTF">2014-03-03T11:13:53Z</dcterms:created>
  <dcterms:modified xsi:type="dcterms:W3CDTF">2018-11-30T09:44:24Z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novak.adam@gmail.com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Diavetítés a képernyőre (4:3 oldalarány)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