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18"/>
  </p:notesMasterIdLst>
  <p:sldIdLst>
    <p:sldId id="256" r:id="rId5"/>
    <p:sldId id="258" r:id="rId6"/>
    <p:sldId id="274" r:id="rId7"/>
    <p:sldId id="271" r:id="rId8"/>
    <p:sldId id="273" r:id="rId9"/>
    <p:sldId id="261" r:id="rId10"/>
    <p:sldId id="264" r:id="rId11"/>
    <p:sldId id="269" r:id="rId12"/>
    <p:sldId id="275" r:id="rId13"/>
    <p:sldId id="276" r:id="rId14"/>
    <p:sldId id="277" r:id="rId15"/>
    <p:sldId id="266" r:id="rId16"/>
    <p:sldId id="268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11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title>
      <c:tx>
        <c:rich>
          <a:bodyPr/>
          <a:lstStyle/>
          <a:p>
            <a:pPr>
              <a:defRPr sz="1800"/>
            </a:pPr>
            <a:r>
              <a:rPr lang="hu-HU" sz="1800" dirty="0" smtClean="0"/>
              <a:t>Célcsoport szerinti megoszlás</a:t>
            </a:r>
            <a:endParaRPr lang="en-US" sz="1800"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2685318915182264E-2"/>
          <c:y val="0.22773838621105591"/>
          <c:w val="0.55904205088323522"/>
          <c:h val="0.71770993699112795"/>
        </c:manualLayout>
      </c:layout>
      <c:pie3D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Célcsoport szerinti megoszlás</c:v>
                </c:pt>
              </c:strCache>
            </c:strRef>
          </c:tx>
          <c:dLbls>
            <c:dLbl>
              <c:idx val="0"/>
              <c:layout>
                <c:manualLayout>
                  <c:x val="-4.0826225069642466E-2"/>
                  <c:y val="-3.0234735823003792E-2"/>
                </c:manualLayout>
              </c:layout>
              <c:dLblPos val="bestFit"/>
              <c:showLegendKey val="1"/>
              <c:showVal val="1"/>
              <c:showPercent val="1"/>
              <c:separator> fő </c:separator>
            </c:dLbl>
            <c:dLbl>
              <c:idx val="1"/>
              <c:layout>
                <c:manualLayout>
                  <c:x val="-4.0826225069642466E-2"/>
                  <c:y val="-3.7793419778754743E-2"/>
                </c:manualLayout>
              </c:layout>
              <c:dLblPos val="bestFit"/>
              <c:showLegendKey val="1"/>
              <c:showVal val="1"/>
              <c:showPercent val="1"/>
              <c:separator> fő </c:separator>
            </c:dLbl>
            <c:dLbl>
              <c:idx val="2"/>
              <c:layout>
                <c:manualLayout>
                  <c:x val="-0.11268038119221327"/>
                  <c:y val="-0.11086069801768057"/>
                </c:manualLayout>
              </c:layout>
              <c:dLblPos val="bestFit"/>
              <c:showLegendKey val="1"/>
              <c:showVal val="1"/>
              <c:showPercent val="1"/>
              <c:separator> fő </c:separator>
            </c:dLbl>
            <c:dLbl>
              <c:idx val="3"/>
              <c:layout>
                <c:manualLayout>
                  <c:x val="-2.2862686038999783E-2"/>
                  <c:y val="0"/>
                </c:manualLayout>
              </c:layout>
              <c:dLblPos val="bestFit"/>
              <c:showLegendKey val="1"/>
              <c:showVal val="1"/>
              <c:showPercent val="1"/>
              <c:separator> fő </c:separator>
            </c:dLbl>
            <c:dLbl>
              <c:idx val="4"/>
              <c:layout>
                <c:manualLayout>
                  <c:x val="-1.4697441025071289E-2"/>
                  <c:y val="1.2597806592918247E-2"/>
                </c:manualLayout>
              </c:layout>
              <c:dLblPos val="bestFit"/>
              <c:showLegendKey val="1"/>
              <c:showVal val="1"/>
              <c:showPercent val="1"/>
              <c:separator> fő </c:separator>
            </c:dLbl>
            <c:dLbl>
              <c:idx val="5"/>
              <c:layout>
                <c:manualLayout>
                  <c:x val="0"/>
                  <c:y val="0.14865411779643531"/>
                </c:manualLayout>
              </c:layout>
              <c:dLblPos val="bestFit"/>
              <c:showLegendKey val="1"/>
              <c:showVal val="1"/>
              <c:showPercent val="1"/>
              <c:separator> fő </c:separator>
            </c:dLbl>
            <c:dLbl>
              <c:idx val="6"/>
              <c:layout>
                <c:manualLayout>
                  <c:x val="0.24659039942064051"/>
                  <c:y val="0.48879469741457299"/>
                </c:manualLayout>
              </c:layout>
              <c:dLblPos val="bestFit"/>
              <c:showLegendKey val="1"/>
              <c:showVal val="1"/>
              <c:showPercent val="1"/>
              <c:separator> fő </c:separator>
            </c:dLbl>
            <c:dLbl>
              <c:idx val="7"/>
              <c:layout>
                <c:manualLayout>
                  <c:x val="0"/>
                  <c:y val="2.5195613185836495E-3"/>
                </c:manualLayout>
              </c:layout>
              <c:dLblPos val="bestFit"/>
              <c:showLegendKey val="1"/>
              <c:showVal val="1"/>
              <c:showPercent val="1"/>
              <c:separator> fő </c:separator>
            </c:dLbl>
            <c:dLbl>
              <c:idx val="8"/>
              <c:layout>
                <c:manualLayout>
                  <c:x val="4.4092323075213866E-2"/>
                  <c:y val="-2.0156490548669196E-2"/>
                </c:manualLayout>
              </c:layout>
              <c:dLblPos val="bestFit"/>
              <c:showLegendKey val="1"/>
              <c:showVal val="1"/>
              <c:showPercent val="1"/>
              <c:separator> fő </c:separator>
            </c:dLbl>
            <c:dLbl>
              <c:idx val="9"/>
              <c:layout>
                <c:manualLayout>
                  <c:x val="6.2055604932785245E-2"/>
                  <c:y val="-2.2676051867252845E-2"/>
                </c:manualLayout>
              </c:layout>
              <c:dLblPos val="bestFit"/>
              <c:showLegendKey val="1"/>
              <c:showVal val="1"/>
              <c:showPercent val="1"/>
              <c:separator> fő </c:separator>
            </c:dLbl>
            <c:txPr>
              <a:bodyPr/>
              <a:lstStyle/>
              <a:p>
                <a:pPr>
                  <a:defRPr sz="1600"/>
                </a:pPr>
                <a:endParaRPr lang="hu-HU"/>
              </a:p>
            </c:txPr>
            <c:dLblPos val="outEnd"/>
            <c:showLegendKey val="1"/>
            <c:showVal val="1"/>
            <c:showPercent val="1"/>
            <c:separator> fő </c:separator>
          </c:dLbls>
          <c:cat>
            <c:strRef>
              <c:f>Munka1!$A$2:$A$11</c:f>
              <c:strCache>
                <c:ptCount val="10"/>
                <c:pt idx="0">
                  <c:v>Alacsony iskolai végzettségűek</c:v>
                </c:pt>
                <c:pt idx="1">
                  <c:v>25 év alatti fiatalok, 30 év alatti pályakezdők</c:v>
                </c:pt>
                <c:pt idx="2">
                  <c:v>50 év felettiek</c:v>
                </c:pt>
                <c:pt idx="3">
                  <c:v>GYED-ről, GYES-ről, ápolási díjról visszatérők, gyereket egyedül nevelők</c:v>
                </c:pt>
                <c:pt idx="4">
                  <c:v>FHT-ban részesülők</c:v>
                </c:pt>
                <c:pt idx="5">
                  <c:v>Tartós munkanélküliséggel veszélyeztetettek</c:v>
                </c:pt>
                <c:pt idx="6">
                  <c:v>Megváltozott munkaképességűek</c:v>
                </c:pt>
                <c:pt idx="7">
                  <c:v>Roma nemzetiségűek</c:v>
                </c:pt>
                <c:pt idx="8">
                  <c:v>Közfoglalkoztatásból versenyszférába visszavezethetők</c:v>
                </c:pt>
                <c:pt idx="9">
                  <c:v>Inaktívak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205</c:v>
                </c:pt>
                <c:pt idx="1">
                  <c:v>46</c:v>
                </c:pt>
                <c:pt idx="2">
                  <c:v>228</c:v>
                </c:pt>
                <c:pt idx="3">
                  <c:v>41</c:v>
                </c:pt>
                <c:pt idx="4">
                  <c:v>98</c:v>
                </c:pt>
                <c:pt idx="5">
                  <c:v>446</c:v>
                </c:pt>
                <c:pt idx="6">
                  <c:v>0</c:v>
                </c:pt>
                <c:pt idx="7">
                  <c:v>65</c:v>
                </c:pt>
                <c:pt idx="8">
                  <c:v>115</c:v>
                </c:pt>
                <c:pt idx="9">
                  <c:v>32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4664047101762356"/>
          <c:y val="0.1002622724459187"/>
          <c:w val="0.35207032037592551"/>
          <c:h val="0.87241000999888896"/>
        </c:manualLayout>
      </c:layout>
      <c:txPr>
        <a:bodyPr/>
        <a:lstStyle/>
        <a:p>
          <a:pPr>
            <a:defRPr sz="1150" baseline="0"/>
          </a:pPr>
          <a:endParaRPr lang="hu-HU"/>
        </a:p>
      </c:txPr>
    </c:legend>
    <c:plotVisOnly val="1"/>
  </c:chart>
  <c:txPr>
    <a:bodyPr/>
    <a:lstStyle/>
    <a:p>
      <a:pPr>
        <a:defRPr sz="1800"/>
      </a:pPr>
      <a:endParaRPr lang="hu-H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hu-HU" sz="4400" b="0" strike="noStrike" spc="-1">
                <a:latin typeface="Arial"/>
              </a:rPr>
              <a:t>A dia áthelyezéséhez kattintson ide</a:t>
            </a: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hu-HU" sz="2000" b="0" strike="noStrike" spc="-1">
                <a:latin typeface="Arial"/>
              </a:rPr>
              <a:t>A jegyzetformátum szerkesztéséhez kattintson ide</a:t>
            </a:r>
          </a:p>
        </p:txBody>
      </p:sp>
      <p:sp>
        <p:nvSpPr>
          <p:cNvPr id="16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hu-HU" sz="1400" b="0" strike="noStrike" spc="-1">
                <a:latin typeface="Times New Roman"/>
              </a:rPr>
              <a:t>&lt;élőfej&gt;</a:t>
            </a:r>
          </a:p>
        </p:txBody>
      </p:sp>
      <p:sp>
        <p:nvSpPr>
          <p:cNvPr id="16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hu-HU" sz="1400" b="0" strike="noStrike" spc="-1">
                <a:latin typeface="Times New Roman"/>
              </a:rPr>
              <a:t>&lt;dátum/idő&gt;</a:t>
            </a:r>
          </a:p>
        </p:txBody>
      </p:sp>
      <p:sp>
        <p:nvSpPr>
          <p:cNvPr id="16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hu-HU" sz="1400" b="0" strike="noStrike" spc="-1">
                <a:latin typeface="Times New Roman"/>
              </a:rPr>
              <a:t>&lt;élőláb&gt;</a:t>
            </a:r>
          </a:p>
        </p:txBody>
      </p:sp>
      <p:sp>
        <p:nvSpPr>
          <p:cNvPr id="16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4B3FB3C6-7913-4B22-85E2-FFA271C18955}" type="slidenum">
              <a:rPr lang="hu-HU" sz="1400" b="0" strike="noStrike" spc="-1">
                <a:latin typeface="Times New Roman"/>
              </a:rPr>
              <a:pPr algn="r"/>
              <a:t>‹#›</a:t>
            </a:fld>
            <a:endParaRPr lang="hu-H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000" b="0" strike="noStrike" spc="-1">
              <a:latin typeface="Arial"/>
            </a:endParaRPr>
          </a:p>
        </p:txBody>
      </p:sp>
      <p:sp>
        <p:nvSpPr>
          <p:cNvPr id="214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35C5FF3-CC9E-456E-88A6-B9761E889EBF}" type="slidenum">
              <a:rPr lang="hu-H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</a:t>
            </a:fld>
            <a:endParaRPr lang="hu-H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1413" y="693738"/>
            <a:ext cx="4575175" cy="3430587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685801" y="4343401"/>
            <a:ext cx="5486400" cy="184666"/>
          </a:xfrm>
        </p:spPr>
        <p:txBody>
          <a:bodyPr>
            <a:sp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000" b="0" strike="noStrike" spc="-1">
              <a:latin typeface="Arial"/>
            </a:endParaRPr>
          </a:p>
        </p:txBody>
      </p:sp>
      <p:sp>
        <p:nvSpPr>
          <p:cNvPr id="226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0A6839B4-AE3B-49EA-90FF-C9F8CE894F56}" type="slidenum">
              <a:rPr lang="hu-H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13</a:t>
            </a:fld>
            <a:endParaRPr lang="hu-H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5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5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hu-HU" sz="4400" b="0" strike="noStrike" spc="-1">
                <a:latin typeface="Arial"/>
              </a:rPr>
              <a:t>Címszöveg formátumának szerkesztése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3200" b="0" strike="noStrike" spc="-1">
                <a:latin typeface="Arial"/>
              </a:rPr>
              <a:t>Vázlatszöveg formátumának szerkesztése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800" b="0" strike="noStrike" spc="-1">
                <a:latin typeface="Arial"/>
              </a:rPr>
              <a:t>Második vázlatszint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b="0" strike="noStrike" spc="-1">
                <a:latin typeface="Arial"/>
              </a:rPr>
              <a:t>Harmadik vázlatszint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000" b="0" strike="noStrike" spc="-1">
                <a:latin typeface="Arial"/>
              </a:rPr>
              <a:t>Negyedik vázlatszint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latin typeface="Arial"/>
              </a:rPr>
              <a:t>Ötödik vázlatszint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latin typeface="Arial"/>
              </a:rPr>
              <a:t>Hatodik vázlatszint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latin typeface="Arial"/>
              </a:rPr>
              <a:t>Hetedik vázlatszint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hu-HU" sz="4400" b="0" strike="noStrike" spc="-1">
                <a:latin typeface="Arial"/>
              </a:rPr>
              <a:t>Címszöveg formátumának szerkesztése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3200" b="0" strike="noStrike" spc="-1">
                <a:latin typeface="Arial"/>
              </a:rPr>
              <a:t>Vázlatszöveg formátumának szerkesztése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800" b="0" strike="noStrike" spc="-1">
                <a:latin typeface="Arial"/>
              </a:rPr>
              <a:t>Második vázlatszint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b="0" strike="noStrike" spc="-1">
                <a:latin typeface="Arial"/>
              </a:rPr>
              <a:t>Harmadik vázlatszint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000" b="0" strike="noStrike" spc="-1">
                <a:latin typeface="Arial"/>
              </a:rPr>
              <a:t>Negyedik vázlatszint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latin typeface="Arial"/>
              </a:rPr>
              <a:t>Ötödik vázlatszint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latin typeface="Arial"/>
              </a:rPr>
              <a:t>Hatodik vázlatszint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latin typeface="Arial"/>
              </a:rPr>
              <a:t>Hetedik vázlatszint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47840" y="44640"/>
            <a:ext cx="4699800" cy="93564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cap="all" spc="-1">
                <a:solidFill>
                  <a:srgbClr val="FFFFFF"/>
                </a:solidFill>
                <a:latin typeface="Arial"/>
              </a:rPr>
              <a:t>Mintacím szerkesztése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Mintaszöveg szerkesztése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Második szint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Harmadik szint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Negyedik szint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Ötödik szint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EF54904F-4733-42AF-AC99-A2E99CD5BB43}" type="datetime">
              <a:rPr lang="hu-HU" sz="1200" b="0" strike="noStrike" spc="-1">
                <a:solidFill>
                  <a:srgbClr val="8B8B8B"/>
                </a:solidFill>
                <a:latin typeface="Arial"/>
              </a:rPr>
              <a:pPr>
                <a:lnSpc>
                  <a:spcPct val="100000"/>
                </a:lnSpc>
              </a:pPr>
              <a:t>2019.12.02.</a:t>
            </a:fld>
            <a:endParaRPr lang="hu-HU" sz="1200" b="0" strike="noStrike" spc="-1"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hu-HU" sz="2400" b="0" strike="noStrike" spc="-1">
              <a:latin typeface="Times New Roman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A4191C04-D875-47DA-BBF0-CD215BA40CD2}" type="slidenum">
              <a:rPr lang="hu-HU" sz="1200" b="0" strike="noStrike" spc="-1">
                <a:solidFill>
                  <a:srgbClr val="8B8B8B"/>
                </a:solidFill>
                <a:latin typeface="Arial"/>
              </a:rPr>
              <a:pPr algn="r">
                <a:lnSpc>
                  <a:spcPct val="100000"/>
                </a:lnSpc>
              </a:pPr>
              <a:t>‹#›</a:t>
            </a:fld>
            <a:endParaRPr lang="hu-H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endParaRPr lang="hu-HU" sz="2400" b="0" strike="noStrike" spc="-1">
              <a:latin typeface="Times New Roman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hu-HU" sz="2400" b="0" strike="noStrike" spc="-1">
              <a:latin typeface="Times New Roman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07925451-E306-4FA6-A2F0-6E9C832174C0}" type="slidenum">
              <a:rPr lang="hu-HU" sz="1200" b="0" strike="noStrike" spc="-1">
                <a:solidFill>
                  <a:srgbClr val="8B8B8B"/>
                </a:solidFill>
                <a:latin typeface="Arial"/>
              </a:rPr>
              <a:pPr algn="r">
                <a:lnSpc>
                  <a:spcPct val="100000"/>
                </a:lnSpc>
              </a:pPr>
              <a:t>‹#›</a:t>
            </a:fld>
            <a:endParaRPr lang="hu-HU" sz="1200" b="0" strike="noStrike" spc="-1">
              <a:latin typeface="Times New Roman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Címszöveg formátumának szerkesztése</a:t>
            </a: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Vázlatszöveg formátumának szerkesztése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Második vázlatszint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Harmadik vázlatszint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Negyedik vázlatszint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Ötödik vázlatszint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Hatodik vázlatszint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Hetedik vázlatszint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1043640" y="404640"/>
            <a:ext cx="7416000" cy="266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hu-HU" sz="3000" b="1" strike="noStrike" spc="-1" dirty="0">
                <a:solidFill>
                  <a:srgbClr val="FFFFFF"/>
                </a:solidFill>
                <a:latin typeface="Arial"/>
              </a:rPr>
              <a:t>A TOP </a:t>
            </a:r>
            <a:r>
              <a:rPr lang="hu-HU" sz="3000" b="1" strike="noStrike" spc="-1" dirty="0" smtClean="0">
                <a:solidFill>
                  <a:srgbClr val="FFFFFF"/>
                </a:solidFill>
                <a:latin typeface="Arial"/>
              </a:rPr>
              <a:t>5.1.1-15-BA1-2016-00001</a:t>
            </a:r>
          </a:p>
          <a:p>
            <a:pPr algn="ctr">
              <a:lnSpc>
                <a:spcPct val="100000"/>
              </a:lnSpc>
            </a:pPr>
            <a:r>
              <a:rPr lang="hu-HU" sz="3000" b="1" strike="noStrike" spc="-1" dirty="0" smtClean="0">
                <a:solidFill>
                  <a:srgbClr val="FFFFFF"/>
                </a:solidFill>
                <a:latin typeface="Arial"/>
              </a:rPr>
              <a:t>„A Baranya Paktum projekt teljesülései és helyzete a Baranya megyei Kormányhivatal szemszögéből”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hu-HU" sz="2800" b="0" i="1" strike="noStrike" spc="-1" dirty="0" smtClean="0">
                <a:solidFill>
                  <a:srgbClr val="FFFFFF"/>
                </a:solidFill>
                <a:latin typeface="Arial"/>
              </a:rPr>
              <a:t>Dr. Szatyor Győző</a:t>
            </a:r>
            <a:r>
              <a:rPr dirty="0"/>
              <a:t/>
            </a:r>
            <a:br>
              <a:rPr dirty="0"/>
            </a:br>
            <a:r>
              <a:rPr lang="hu-HU" sz="2800" b="0" i="1" strike="noStrike" spc="-1" dirty="0" smtClean="0">
                <a:solidFill>
                  <a:srgbClr val="FFFFFF"/>
                </a:solidFill>
                <a:latin typeface="Arial"/>
              </a:rPr>
              <a:t>Osztályvezető</a:t>
            </a:r>
            <a:r>
              <a:rPr dirty="0"/>
              <a:t/>
            </a:r>
            <a:br>
              <a:rPr dirty="0"/>
            </a:br>
            <a:r>
              <a:rPr lang="hu-HU" sz="2800" b="0" i="1" strike="noStrike" spc="-1" dirty="0" smtClean="0">
                <a:solidFill>
                  <a:srgbClr val="FFFFFF"/>
                </a:solidFill>
                <a:latin typeface="Arial"/>
              </a:rPr>
              <a:t>2019. </a:t>
            </a:r>
            <a:r>
              <a:rPr lang="hu-HU" sz="2800" b="0" i="1" strike="noStrike" spc="-1" dirty="0">
                <a:solidFill>
                  <a:srgbClr val="FFFFFF"/>
                </a:solidFill>
                <a:latin typeface="Arial"/>
              </a:rPr>
              <a:t>december 03.</a:t>
            </a:r>
            <a:endParaRPr lang="hu-HU" sz="2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447840" y="44640"/>
            <a:ext cx="4916248" cy="93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hu-HU" sz="2400" b="1" strike="noStrike" cap="all" spc="-1" dirty="0" smtClean="0">
                <a:solidFill>
                  <a:srgbClr val="FFFFFF"/>
                </a:solidFill>
                <a:latin typeface="Arial"/>
              </a:rPr>
              <a:t>pozitív </a:t>
            </a:r>
            <a:r>
              <a:rPr lang="hu-HU" sz="2400" b="1" strike="noStrike" cap="all" spc="-1" dirty="0">
                <a:solidFill>
                  <a:srgbClr val="FFFFFF"/>
                </a:solidFill>
                <a:latin typeface="Arial"/>
              </a:rPr>
              <a:t>tapasztalatok</a:t>
            </a:r>
            <a:r>
              <a:rPr dirty="0"/>
              <a:t/>
            </a:r>
            <a:br>
              <a:rPr dirty="0"/>
            </a:br>
            <a:r>
              <a:rPr lang="hu-HU" sz="2400" b="1" strike="noStrike" cap="all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hu-HU" sz="1800" b="1" strike="noStrike" cap="all" spc="-1" dirty="0">
                <a:solidFill>
                  <a:srgbClr val="FFFFFF"/>
                </a:solidFill>
                <a:latin typeface="Arial"/>
              </a:rPr>
              <a:t>– megyei rendezvények sikeressége – </a:t>
            </a:r>
            <a:endParaRPr lang="hu-HU" sz="1800" b="0" strike="noStrike" spc="-1" dirty="0"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spcBef>
                <a:spcPts val="641"/>
              </a:spcBef>
            </a:pPr>
            <a:endParaRPr lang="hu-HU" sz="18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</a:pPr>
            <a:endParaRPr lang="hu-HU" sz="1800" b="0" strike="noStrike" spc="-1">
              <a:latin typeface="Arial"/>
            </a:endParaRPr>
          </a:p>
        </p:txBody>
      </p:sp>
      <p:sp>
        <p:nvSpPr>
          <p:cNvPr id="184" name="CustomShape 3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AD42A419-DBC7-4C3B-845E-068726DAAA6B}" type="slidenum">
              <a:rPr lang="hu-HU" sz="1200" b="0" strike="noStrike" spc="-1">
                <a:solidFill>
                  <a:srgbClr val="8B8B8B"/>
                </a:solidFill>
                <a:latin typeface="Arial"/>
              </a:rPr>
              <a:pPr algn="r">
                <a:lnSpc>
                  <a:spcPct val="100000"/>
                </a:lnSpc>
              </a:pPr>
              <a:t>10</a:t>
            </a:fld>
            <a:endParaRPr lang="hu-HU" sz="1200" b="0" strike="noStrike" spc="-1">
              <a:latin typeface="Arial"/>
            </a:endParaRPr>
          </a:p>
        </p:txBody>
      </p:sp>
      <p:sp>
        <p:nvSpPr>
          <p:cNvPr id="185" name="CustomShape 4"/>
          <p:cNvSpPr/>
          <p:nvPr/>
        </p:nvSpPr>
        <p:spPr>
          <a:xfrm>
            <a:off x="2123728" y="1340768"/>
            <a:ext cx="5328000" cy="5752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1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Baranya Megyei Állásbörze </a:t>
            </a:r>
            <a:endParaRPr lang="hu-HU" sz="1800" b="0" strike="noStrike" spc="-1" dirty="0">
              <a:latin typeface="Arial"/>
            </a:endParaRPr>
          </a:p>
        </p:txBody>
      </p:sp>
      <p:pic>
        <p:nvPicPr>
          <p:cNvPr id="187" name="Kép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2420888"/>
            <a:ext cx="5112568" cy="3024336"/>
          </a:xfrm>
          <a:prstGeom prst="rect">
            <a:avLst/>
          </a:prstGeom>
          <a:ln>
            <a:noFill/>
          </a:ln>
        </p:spPr>
      </p:pic>
      <p:sp>
        <p:nvSpPr>
          <p:cNvPr id="188" name="CustomShape 5"/>
          <p:cNvSpPr/>
          <p:nvPr/>
        </p:nvSpPr>
        <p:spPr>
          <a:xfrm>
            <a:off x="323528" y="5157192"/>
            <a:ext cx="5184576" cy="144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640" algn="ctr">
              <a:lnSpc>
                <a:spcPct val="100000"/>
              </a:lnSpc>
              <a:buClr>
                <a:srgbClr val="000000"/>
              </a:buClr>
            </a:pPr>
            <a:endParaRPr lang="hu-HU" sz="1800" b="0" strike="noStrike" spc="-1" dirty="0">
              <a:latin typeface="Arial"/>
            </a:endParaRPr>
          </a:p>
          <a:p>
            <a:pPr marL="216000" indent="-21564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1800" b="0" strike="noStrike" spc="-1" dirty="0">
                <a:solidFill>
                  <a:schemeClr val="tx2"/>
                </a:solidFill>
                <a:latin typeface="Arial"/>
                <a:ea typeface="DejaVu Sans"/>
              </a:rPr>
              <a:t> Kihelyezett standokon </a:t>
            </a:r>
            <a:r>
              <a:rPr lang="hu-HU" sz="1800" b="1" strike="noStrike" spc="-1" dirty="0" smtClean="0">
                <a:solidFill>
                  <a:schemeClr val="tx2"/>
                </a:solidFill>
                <a:latin typeface="Arial"/>
                <a:ea typeface="DejaVu Sans"/>
              </a:rPr>
              <a:t>közel 40 munkáltató </a:t>
            </a:r>
            <a:r>
              <a:rPr lang="hu-HU" sz="1800" strike="noStrike" spc="-1" dirty="0" smtClean="0">
                <a:solidFill>
                  <a:schemeClr val="tx2"/>
                </a:solidFill>
                <a:latin typeface="Arial"/>
                <a:ea typeface="DejaVu Sans"/>
              </a:rPr>
              <a:t>képviseltette magát</a:t>
            </a:r>
            <a:endParaRPr lang="hu-HU" sz="1800" strike="noStrike" spc="-1" dirty="0">
              <a:solidFill>
                <a:schemeClr val="tx2"/>
              </a:solidFill>
              <a:latin typeface="Arial"/>
            </a:endParaRPr>
          </a:p>
          <a:p>
            <a:pPr marL="216000" indent="-21564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hu-HU" b="1" spc="-1" dirty="0" smtClean="0">
                <a:solidFill>
                  <a:schemeClr val="tx2"/>
                </a:solidFill>
                <a:latin typeface="Arial"/>
                <a:ea typeface="DejaVu Sans"/>
              </a:rPr>
              <a:t>Közel 400</a:t>
            </a:r>
            <a:r>
              <a:rPr lang="hu-HU" sz="1800" b="1" strike="noStrike" spc="-1" dirty="0" smtClean="0">
                <a:solidFill>
                  <a:schemeClr val="tx2"/>
                </a:solidFill>
                <a:latin typeface="Arial"/>
                <a:ea typeface="DejaVu Sans"/>
              </a:rPr>
              <a:t> fajta Baranya </a:t>
            </a:r>
            <a:r>
              <a:rPr lang="hu-HU" sz="1800" b="1" strike="noStrike" spc="-1" dirty="0">
                <a:solidFill>
                  <a:schemeClr val="tx2"/>
                </a:solidFill>
                <a:latin typeface="Arial"/>
                <a:ea typeface="DejaVu Sans"/>
              </a:rPr>
              <a:t>megyei állásajánlat </a:t>
            </a:r>
            <a:r>
              <a:rPr lang="hu-HU" sz="1800" b="0" strike="noStrike" spc="-1" dirty="0">
                <a:solidFill>
                  <a:schemeClr val="tx2"/>
                </a:solidFill>
                <a:latin typeface="Arial"/>
                <a:ea typeface="DejaVu Sans"/>
              </a:rPr>
              <a:t>került </a:t>
            </a:r>
            <a:r>
              <a:rPr lang="hu-HU" sz="1800" b="0" strike="noStrike" spc="-1" dirty="0" smtClean="0">
                <a:solidFill>
                  <a:schemeClr val="tx2"/>
                </a:solidFill>
                <a:latin typeface="Arial"/>
                <a:ea typeface="DejaVu Sans"/>
              </a:rPr>
              <a:t>kihelyezésre</a:t>
            </a:r>
            <a:r>
              <a:rPr lang="hu-HU" spc="-1" dirty="0">
                <a:solidFill>
                  <a:schemeClr val="tx2"/>
                </a:solidFill>
                <a:latin typeface="Arial"/>
              </a:rPr>
              <a:t> </a:t>
            </a:r>
            <a:r>
              <a:rPr lang="hu-HU" sz="1800" b="0" strike="noStrike" spc="-1" dirty="0" smtClean="0">
                <a:solidFill>
                  <a:schemeClr val="tx2"/>
                </a:solidFill>
                <a:latin typeface="Arial"/>
                <a:ea typeface="DejaVu Sans"/>
              </a:rPr>
              <a:t>a rendezvényen</a:t>
            </a:r>
            <a:endParaRPr lang="hu-HU" sz="1800" b="0" strike="noStrike" spc="-1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331640" y="1988840"/>
            <a:ext cx="3024336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      </a:t>
            </a:r>
            <a:r>
              <a:rPr lang="hu-HU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2017. november 16.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5652120" y="1988840"/>
            <a:ext cx="31683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         2019. november 20.</a:t>
            </a:r>
            <a:endParaRPr lang="hu-HU" dirty="0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pic>
        <p:nvPicPr>
          <p:cNvPr id="11" name="Kép 10" descr="Állásbörze_2019_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1601" y="2420888"/>
            <a:ext cx="2936863" cy="3819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447840" y="44640"/>
            <a:ext cx="8444160" cy="863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400" b="1" strike="noStrike" cap="all" spc="-1" dirty="0">
                <a:solidFill>
                  <a:srgbClr val="FFFFFF"/>
                </a:solidFill>
                <a:latin typeface="Arial"/>
              </a:rPr>
              <a:t>TOP 6.8.2-16-PC1-2018-00001 </a:t>
            </a:r>
            <a:r>
              <a:rPr lang="en-US" sz="2400" b="1" strike="noStrike" cap="all" spc="-1" dirty="0" err="1">
                <a:solidFill>
                  <a:srgbClr val="FFFFFF"/>
                </a:solidFill>
                <a:latin typeface="Arial"/>
              </a:rPr>
              <a:t>Pécs</a:t>
            </a:r>
            <a:r>
              <a:rPr lang="en-US" sz="2400" b="1" strike="noStrike" cap="all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400" b="1" strike="noStrike" cap="all" spc="-1" dirty="0" err="1">
                <a:solidFill>
                  <a:srgbClr val="FFFFFF"/>
                </a:solidFill>
                <a:latin typeface="Arial"/>
              </a:rPr>
              <a:t>Paktum</a:t>
            </a:r>
            <a:r>
              <a:rPr lang="en-US" sz="2400" b="1" strike="noStrike" cap="all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400" b="1" strike="noStrike" cap="all" spc="-1" dirty="0" smtClean="0">
                <a:solidFill>
                  <a:srgbClr val="FFFFFF"/>
                </a:solidFill>
                <a:latin typeface="Arial"/>
              </a:rPr>
              <a:t>I.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TextShape 2"/>
          <p:cNvSpPr txBox="1"/>
          <p:nvPr/>
        </p:nvSpPr>
        <p:spPr>
          <a:xfrm>
            <a:off x="457560" y="1752120"/>
            <a:ext cx="8228520" cy="42613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581"/>
              </a:spcBef>
            </a:pPr>
            <a:endParaRPr lang="hu-H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81"/>
              </a:spcBef>
              <a:buClr>
                <a:srgbClr val="000000"/>
              </a:buClr>
              <a:buSzPct val="45000"/>
              <a:buFont typeface="Arial" pitchFamily="34" charset="0"/>
              <a:buChar char="•"/>
            </a:pPr>
            <a:endParaRPr lang="hu-HU" sz="2400" b="1" spc="-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581"/>
              </a:spcBef>
              <a:buClr>
                <a:srgbClr val="000000"/>
              </a:buClr>
              <a:buSzPct val="45000"/>
              <a:buFont typeface="Arial" pitchFamily="34" charset="0"/>
              <a:buChar char="•"/>
            </a:pPr>
            <a:r>
              <a:rPr lang="hu-HU" sz="2400" b="1" spc="-1" dirty="0" smtClean="0">
                <a:solidFill>
                  <a:srgbClr val="000000"/>
                </a:solidFill>
              </a:rPr>
              <a:t>Területi hatálya:</a:t>
            </a:r>
            <a:r>
              <a:rPr lang="hu-HU" sz="2400" spc="-1" dirty="0" smtClean="0">
                <a:solidFill>
                  <a:srgbClr val="000000"/>
                </a:solidFill>
              </a:rPr>
              <a:t> Pécs megyei jogú város és pécsi járás területe</a:t>
            </a:r>
            <a:r>
              <a:rPr lang="hu-HU" sz="2400" b="1" strike="noStrike" spc="-1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ct val="100000"/>
              </a:lnSpc>
              <a:spcBef>
                <a:spcPts val="581"/>
              </a:spcBef>
              <a:buClr>
                <a:srgbClr val="000000"/>
              </a:buClr>
              <a:buSzPct val="45000"/>
              <a:buFont typeface="Arial" pitchFamily="34" charset="0"/>
              <a:buChar char="•"/>
            </a:pPr>
            <a:r>
              <a:rPr lang="hu-HU" sz="2400" b="1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hu-HU" sz="2400" b="1" strike="noStrike" spc="-1" dirty="0" smtClean="0">
                <a:solidFill>
                  <a:srgbClr val="000000"/>
                </a:solidFill>
                <a:latin typeface="Arial"/>
              </a:rPr>
              <a:t>Időszak</a:t>
            </a:r>
            <a:r>
              <a:rPr lang="hu-HU" sz="2400" b="1" strike="noStrike" spc="-1" dirty="0">
                <a:solidFill>
                  <a:srgbClr val="000000"/>
                </a:solidFill>
                <a:latin typeface="Arial"/>
              </a:rPr>
              <a:t>:</a:t>
            </a:r>
            <a:r>
              <a:rPr lang="hu-H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hu-HU" sz="2400" b="0" strike="noStrike" spc="-1" dirty="0" smtClean="0">
                <a:solidFill>
                  <a:srgbClr val="000000"/>
                </a:solidFill>
                <a:latin typeface="Arial"/>
              </a:rPr>
              <a:t>2016.07.01 – 2019.09.30 </a:t>
            </a:r>
            <a:endParaRPr lang="hu-H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81"/>
              </a:spcBef>
              <a:buClr>
                <a:srgbClr val="000000"/>
              </a:buClr>
              <a:buSzPct val="45000"/>
              <a:buFont typeface="Arial" pitchFamily="34" charset="0"/>
              <a:buChar char="•"/>
            </a:pPr>
            <a:r>
              <a:rPr lang="hu-HU" sz="2400" b="1" strike="noStrike" spc="-1" dirty="0" smtClean="0">
                <a:solidFill>
                  <a:srgbClr val="000000"/>
                </a:solidFill>
                <a:latin typeface="Arial"/>
              </a:rPr>
              <a:t> Eredmények: </a:t>
            </a:r>
            <a:endParaRPr lang="hu-HU" sz="24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  <a:spcBef>
                <a:spcPts val="581"/>
              </a:spcBef>
              <a:buClr>
                <a:srgbClr val="000000"/>
              </a:buClr>
              <a:buSzPct val="45000"/>
              <a:buFont typeface="Arial" pitchFamily="34" charset="0"/>
              <a:buChar char="•"/>
            </a:pPr>
            <a:endParaRPr lang="hu-HU" sz="2400" spc="-1" dirty="0" smtClean="0">
              <a:latin typeface="Arial"/>
            </a:endParaRPr>
          </a:p>
          <a:p>
            <a:pPr>
              <a:lnSpc>
                <a:spcPct val="100000"/>
              </a:lnSpc>
              <a:spcBef>
                <a:spcPts val="581"/>
              </a:spcBef>
              <a:buClr>
                <a:srgbClr val="000000"/>
              </a:buClr>
              <a:buSzPct val="45000"/>
              <a:buFont typeface="Arial" pitchFamily="34" charset="0"/>
              <a:buChar char="•"/>
            </a:pPr>
            <a:endParaRPr lang="hu-HU" sz="24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  <a:spcBef>
                <a:spcPts val="581"/>
              </a:spcBef>
              <a:buClr>
                <a:srgbClr val="000000"/>
              </a:buClr>
              <a:buSzPct val="45000"/>
              <a:buFont typeface="Arial" pitchFamily="34" charset="0"/>
              <a:buChar char="•"/>
            </a:pPr>
            <a:endParaRPr lang="hu-HU" sz="2400" spc="-1" dirty="0" smtClean="0">
              <a:latin typeface="Arial"/>
            </a:endParaRPr>
          </a:p>
          <a:p>
            <a:pPr>
              <a:lnSpc>
                <a:spcPct val="100000"/>
              </a:lnSpc>
              <a:spcBef>
                <a:spcPts val="581"/>
              </a:spcBef>
              <a:buClr>
                <a:srgbClr val="000000"/>
              </a:buClr>
              <a:buSzPct val="45000"/>
              <a:buFont typeface="Arial" pitchFamily="34" charset="0"/>
              <a:buChar char="•"/>
            </a:pPr>
            <a:endParaRPr lang="hu-HU" sz="24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  <a:spcBef>
                <a:spcPts val="581"/>
              </a:spcBef>
              <a:buClr>
                <a:srgbClr val="000000"/>
              </a:buClr>
              <a:buSzPct val="45000"/>
              <a:buFont typeface="Arial" pitchFamily="34" charset="0"/>
              <a:buChar char="•"/>
            </a:pPr>
            <a:endParaRPr lang="hu-HU" sz="24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  <a:spcBef>
                <a:spcPts val="581"/>
              </a:spcBef>
              <a:buClr>
                <a:srgbClr val="000000"/>
              </a:buClr>
              <a:buSzPct val="45000"/>
              <a:buFont typeface="Arial" pitchFamily="34" charset="0"/>
              <a:buChar char="•"/>
            </a:pPr>
            <a:endParaRPr lang="hu-HU" sz="2400" b="0" strike="noStrike" spc="-1" dirty="0">
              <a:latin typeface="Arial"/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1043608" y="4293096"/>
          <a:ext cx="7272810" cy="136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270"/>
                <a:gridCol w="2424270"/>
                <a:gridCol w="2424270"/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Bevonási</a:t>
                      </a:r>
                      <a:r>
                        <a:rPr lang="hu-HU" baseline="0" dirty="0" smtClean="0"/>
                        <a:t> c</a:t>
                      </a:r>
                      <a:r>
                        <a:rPr lang="hu-HU" dirty="0" smtClean="0"/>
                        <a:t>élérték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Bevontak száma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Teljesülés százalékban</a:t>
                      </a:r>
                      <a:endParaRPr lang="hu-HU" dirty="0"/>
                    </a:p>
                  </a:txBody>
                  <a:tcPr anchor="ctr"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420 fő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537 fő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127,85 %</a:t>
                      </a:r>
                      <a:endParaRPr lang="hu-HU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447840" y="44640"/>
            <a:ext cx="8444160" cy="863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400" b="1" strike="noStrike" cap="all" spc="-1" dirty="0">
                <a:solidFill>
                  <a:srgbClr val="FFFFFF"/>
                </a:solidFill>
                <a:latin typeface="Arial"/>
              </a:rPr>
              <a:t>TOP 6.8.2-16-PC1-2018-00001 </a:t>
            </a:r>
            <a:r>
              <a:rPr lang="en-US" sz="2400" b="1" strike="noStrike" cap="all" spc="-1" dirty="0" err="1">
                <a:solidFill>
                  <a:srgbClr val="FFFFFF"/>
                </a:solidFill>
                <a:latin typeface="Arial"/>
              </a:rPr>
              <a:t>Pécs</a:t>
            </a:r>
            <a:r>
              <a:rPr lang="en-US" sz="2400" b="1" strike="noStrike" cap="all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400" b="1" strike="noStrike" cap="all" spc="-1" dirty="0" err="1">
                <a:solidFill>
                  <a:srgbClr val="FFFFFF"/>
                </a:solidFill>
                <a:latin typeface="Arial"/>
              </a:rPr>
              <a:t>Paktum</a:t>
            </a:r>
            <a:r>
              <a:rPr lang="en-US" sz="2400" b="1" strike="noStrike" cap="all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400" b="1" strike="noStrike" cap="all" spc="-1" dirty="0" smtClean="0">
                <a:solidFill>
                  <a:srgbClr val="FFFFFF"/>
                </a:solidFill>
                <a:latin typeface="Arial"/>
              </a:rPr>
              <a:t>I</a:t>
            </a:r>
            <a:r>
              <a:rPr lang="hu-HU" sz="2400" b="1" strike="noStrike" cap="all" spc="-1" dirty="0" smtClean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2400" b="1" strike="noStrike" cap="all" spc="-1" dirty="0" smtClean="0">
                <a:solidFill>
                  <a:srgbClr val="FFFFFF"/>
                </a:solidFill>
                <a:latin typeface="Arial"/>
              </a:rPr>
              <a:t>.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TextShape 2"/>
          <p:cNvSpPr txBox="1"/>
          <p:nvPr/>
        </p:nvSpPr>
        <p:spPr>
          <a:xfrm>
            <a:off x="457560" y="1752120"/>
            <a:ext cx="8228520" cy="42613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581"/>
              </a:spcBef>
              <a:buClr>
                <a:srgbClr val="000000"/>
              </a:buClr>
              <a:buSzPct val="45000"/>
              <a:buFont typeface="Arial" pitchFamily="34" charset="0"/>
              <a:buChar char="•"/>
            </a:pPr>
            <a:r>
              <a:rPr lang="hu-HU" sz="2400" b="1" spc="-1" dirty="0">
                <a:solidFill>
                  <a:srgbClr val="000000"/>
                </a:solidFill>
              </a:rPr>
              <a:t> Területi hatálya:</a:t>
            </a:r>
            <a:r>
              <a:rPr lang="hu-HU" sz="2400" spc="-1" dirty="0">
                <a:solidFill>
                  <a:srgbClr val="000000"/>
                </a:solidFill>
              </a:rPr>
              <a:t> Pécs megyei jogú város és pécsi járás területe</a:t>
            </a:r>
            <a:endParaRPr lang="hu-H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81"/>
              </a:spcBef>
              <a:buFont typeface="Arial" pitchFamily="34" charset="0"/>
              <a:buChar char="•"/>
            </a:pPr>
            <a:endParaRPr lang="hu-H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81"/>
              </a:spcBef>
              <a:buClr>
                <a:srgbClr val="000000"/>
              </a:buClr>
              <a:buSzPct val="45000"/>
              <a:buFont typeface="Arial" pitchFamily="34" charset="0"/>
              <a:buChar char="•"/>
            </a:pPr>
            <a:r>
              <a:rPr lang="hu-HU" sz="2400" b="1" strike="noStrike" spc="-1" dirty="0" smtClean="0">
                <a:solidFill>
                  <a:srgbClr val="000000"/>
                </a:solidFill>
                <a:latin typeface="Arial"/>
              </a:rPr>
              <a:t> Támogatás </a:t>
            </a:r>
            <a:r>
              <a:rPr lang="hu-HU" sz="2400" b="1" strike="noStrike" spc="-1" dirty="0">
                <a:solidFill>
                  <a:srgbClr val="000000"/>
                </a:solidFill>
                <a:latin typeface="Arial"/>
              </a:rPr>
              <a:t>összege: </a:t>
            </a:r>
            <a:r>
              <a:rPr lang="hu-HU" sz="2400" b="0" strike="noStrike" spc="-1" dirty="0">
                <a:solidFill>
                  <a:srgbClr val="000000"/>
                </a:solidFill>
                <a:latin typeface="Arial"/>
              </a:rPr>
              <a:t>1 370 000 </a:t>
            </a:r>
            <a:r>
              <a:rPr lang="hu-HU" sz="2400" b="0" strike="noStrike" spc="-1" dirty="0" err="1">
                <a:solidFill>
                  <a:srgbClr val="000000"/>
                </a:solidFill>
                <a:latin typeface="Arial"/>
              </a:rPr>
              <a:t>000</a:t>
            </a:r>
            <a:r>
              <a:rPr lang="hu-HU" sz="2400" b="0" strike="noStrike" spc="-1" dirty="0">
                <a:solidFill>
                  <a:srgbClr val="000000"/>
                </a:solidFill>
                <a:latin typeface="Arial"/>
              </a:rPr>
              <a:t> Ft</a:t>
            </a:r>
            <a:endParaRPr lang="hu-H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81"/>
              </a:spcBef>
              <a:buFont typeface="Arial" pitchFamily="34" charset="0"/>
              <a:buChar char="•"/>
            </a:pPr>
            <a:endParaRPr lang="hu-H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81"/>
              </a:spcBef>
              <a:buClr>
                <a:srgbClr val="000000"/>
              </a:buClr>
              <a:buSzPct val="45000"/>
              <a:buFont typeface="Arial" pitchFamily="34" charset="0"/>
              <a:buChar char="•"/>
            </a:pPr>
            <a:r>
              <a:rPr lang="hu-HU" sz="2400" b="1" strike="noStrike" spc="-1" dirty="0" smtClean="0">
                <a:solidFill>
                  <a:srgbClr val="000000"/>
                </a:solidFill>
                <a:latin typeface="Arial"/>
              </a:rPr>
              <a:t> Időszak</a:t>
            </a:r>
            <a:r>
              <a:rPr lang="hu-HU" sz="2400" b="1" strike="noStrike" spc="-1" dirty="0">
                <a:solidFill>
                  <a:srgbClr val="000000"/>
                </a:solidFill>
                <a:latin typeface="Arial"/>
              </a:rPr>
              <a:t>:</a:t>
            </a:r>
            <a:r>
              <a:rPr lang="hu-H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hu-HU" sz="2400" b="0" strike="noStrike" spc="-1" dirty="0" smtClean="0">
                <a:solidFill>
                  <a:srgbClr val="000000"/>
                </a:solidFill>
                <a:latin typeface="Arial"/>
              </a:rPr>
              <a:t>2019.10.01 - </a:t>
            </a:r>
            <a:r>
              <a:rPr lang="hu-HU" sz="2400" b="0" strike="noStrike" spc="-1" dirty="0">
                <a:solidFill>
                  <a:srgbClr val="000000"/>
                </a:solidFill>
                <a:latin typeface="Arial"/>
              </a:rPr>
              <a:t>2021.09.30.</a:t>
            </a:r>
            <a:endParaRPr lang="hu-H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hu-H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81"/>
              </a:spcBef>
              <a:buClr>
                <a:srgbClr val="000000"/>
              </a:buClr>
              <a:buSzPct val="45000"/>
              <a:buFont typeface="Arial" pitchFamily="34" charset="0"/>
              <a:buChar char="•"/>
            </a:pPr>
            <a:r>
              <a:rPr lang="hu-HU" sz="2400" b="1" strike="noStrike" spc="-1" dirty="0" smtClean="0">
                <a:solidFill>
                  <a:srgbClr val="000000"/>
                </a:solidFill>
                <a:latin typeface="Arial"/>
              </a:rPr>
              <a:t> Bevonandó </a:t>
            </a:r>
            <a:r>
              <a:rPr lang="hu-HU" sz="2400" b="1" strike="noStrike" spc="-1" dirty="0">
                <a:solidFill>
                  <a:srgbClr val="000000"/>
                </a:solidFill>
                <a:latin typeface="Arial"/>
              </a:rPr>
              <a:t>létszám: </a:t>
            </a:r>
            <a:r>
              <a:rPr lang="hu-HU" sz="2400" b="0" strike="noStrike" spc="-1" dirty="0">
                <a:solidFill>
                  <a:srgbClr val="000000"/>
                </a:solidFill>
                <a:latin typeface="Arial"/>
              </a:rPr>
              <a:t>1099 </a:t>
            </a:r>
            <a:r>
              <a:rPr lang="hu-HU" sz="2400" b="0" strike="noStrike" spc="-1" dirty="0" smtClean="0">
                <a:solidFill>
                  <a:srgbClr val="000000"/>
                </a:solidFill>
                <a:latin typeface="Arial"/>
              </a:rPr>
              <a:t>fő</a:t>
            </a:r>
            <a:endParaRPr lang="hu-HU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1043640" y="1412640"/>
            <a:ext cx="4419000" cy="14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hu-HU" sz="4400" b="1" strike="noStrike" cap="all" spc="-1">
                <a:solidFill>
                  <a:srgbClr val="FFFFFF"/>
                </a:solidFill>
                <a:latin typeface="Arial"/>
              </a:rPr>
              <a:t>KÖSZÖNÖM </a:t>
            </a:r>
            <a:r>
              <a:t/>
            </a:r>
            <a:br/>
            <a:r>
              <a:rPr lang="hu-HU" sz="4400" b="1" strike="noStrike" cap="all" spc="-1">
                <a:solidFill>
                  <a:srgbClr val="FFFFFF"/>
                </a:solidFill>
                <a:latin typeface="Arial"/>
              </a:rPr>
              <a:t>A FIGYELMET!</a:t>
            </a:r>
            <a:endParaRPr lang="hu-HU" sz="4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447840" y="260640"/>
            <a:ext cx="8155800" cy="93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hu-HU" sz="2200" b="1" strike="noStrike" cap="all" spc="-1" dirty="0">
                <a:solidFill>
                  <a:srgbClr val="FFFFFF"/>
                </a:solidFill>
                <a:latin typeface="Arial"/>
              </a:rPr>
              <a:t>A projekt előrehaladása</a:t>
            </a:r>
            <a:r>
              <a:rPr dirty="0"/>
              <a:t/>
            </a:r>
            <a:br>
              <a:rPr dirty="0"/>
            </a:br>
            <a:r>
              <a:rPr lang="hu-HU" sz="2200" b="1" strike="noStrike" cap="all" spc="-1" dirty="0">
                <a:solidFill>
                  <a:srgbClr val="FFFFFF"/>
                </a:solidFill>
                <a:latin typeface="Arial"/>
              </a:rPr>
              <a:t>Bevonási és pénzügyi adatok </a:t>
            </a:r>
            <a:r>
              <a:rPr lang="hu-HU" sz="2200" b="1" strike="noStrike" cap="all" spc="-1" dirty="0" smtClean="0">
                <a:solidFill>
                  <a:srgbClr val="FFFFFF"/>
                </a:solidFill>
                <a:latin typeface="Arial"/>
              </a:rPr>
              <a:t>2019. </a:t>
            </a:r>
            <a:r>
              <a:rPr lang="hu-HU" sz="2200" b="1" strike="noStrike" cap="all" spc="-1" dirty="0">
                <a:solidFill>
                  <a:srgbClr val="FFFFFF"/>
                </a:solidFill>
                <a:latin typeface="Arial"/>
              </a:rPr>
              <a:t>november 30-ig</a:t>
            </a:r>
            <a:r>
              <a:rPr dirty="0"/>
              <a:t/>
            </a:r>
            <a:br>
              <a:rPr dirty="0"/>
            </a:br>
            <a:endParaRPr lang="hu-HU" sz="2200" b="0" strike="noStrike" spc="-1" dirty="0">
              <a:latin typeface="Arial"/>
            </a:endParaRPr>
          </a:p>
        </p:txBody>
      </p:sp>
      <p:graphicFrame>
        <p:nvGraphicFramePr>
          <p:cNvPr id="168" name="Table 2"/>
          <p:cNvGraphicFramePr/>
          <p:nvPr/>
        </p:nvGraphicFramePr>
        <p:xfrm>
          <a:off x="683568" y="1484784"/>
          <a:ext cx="7776864" cy="2088231"/>
        </p:xfrm>
        <a:graphic>
          <a:graphicData uri="http://schemas.openxmlformats.org/drawingml/2006/table">
            <a:tbl>
              <a:tblPr/>
              <a:tblGrid>
                <a:gridCol w="2667065"/>
                <a:gridCol w="3040496"/>
                <a:gridCol w="2069303"/>
              </a:tblGrid>
              <a:tr h="609294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hu-HU" sz="1800" b="1" strike="noStrike" spc="-1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hu-HU" sz="1800" b="1" strike="noStrike" spc="-1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hu-HU" sz="1800" b="1" strike="noStrike" spc="-1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1800" b="1" strike="noStrike" spc="-1" dirty="0" smtClean="0">
                          <a:solidFill>
                            <a:srgbClr val="FFFFFF"/>
                          </a:solidFill>
                          <a:latin typeface="Arial"/>
                        </a:rPr>
                        <a:t>TOP </a:t>
                      </a:r>
                      <a:r>
                        <a:rPr lang="hu-HU" sz="1800" b="1" strike="noStrike" spc="-1" dirty="0">
                          <a:solidFill>
                            <a:srgbClr val="FFFFFF"/>
                          </a:solidFill>
                          <a:latin typeface="Arial"/>
                        </a:rPr>
                        <a:t>5.1.1</a:t>
                      </a:r>
                      <a:endParaRPr lang="hu-H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1200" b="1" strike="noStrike" spc="-1" dirty="0">
                          <a:solidFill>
                            <a:srgbClr val="FFFFFF"/>
                          </a:solidFill>
                          <a:latin typeface="Arial"/>
                        </a:rPr>
                        <a:t>Támogatási szerződés szerint</a:t>
                      </a:r>
                      <a:endParaRPr lang="hu-HU" sz="12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60929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u-H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megvalósítás időszaka</a:t>
                      </a:r>
                      <a:endParaRPr lang="hu-H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hu-HU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2016. április 1. - 2021.március 31.</a:t>
                      </a:r>
                      <a:endParaRPr lang="hu-H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40619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u-HU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teljes bevonandó létszám (fő)</a:t>
                      </a:r>
                      <a:endParaRPr lang="hu-H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hu-HU" sz="14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1995</a:t>
                      </a:r>
                      <a:endParaRPr lang="hu-H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6344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u-HU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teljes támogatási keret (Ft)</a:t>
                      </a:r>
                      <a:endParaRPr lang="hu-HU" sz="1400" b="0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hu-HU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1 </a:t>
                      </a:r>
                      <a:r>
                        <a:rPr lang="hu-HU" sz="14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844 181 020</a:t>
                      </a:r>
                      <a:endParaRPr lang="hu-HU" sz="1400" b="0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0" name="Table 4"/>
          <p:cNvGraphicFramePr/>
          <p:nvPr/>
        </p:nvGraphicFramePr>
        <p:xfrm>
          <a:off x="1907704" y="4005064"/>
          <a:ext cx="5184576" cy="1872207"/>
        </p:xfrm>
        <a:graphic>
          <a:graphicData uri="http://schemas.openxmlformats.org/drawingml/2006/table">
            <a:tbl>
              <a:tblPr/>
              <a:tblGrid>
                <a:gridCol w="2592288"/>
                <a:gridCol w="2592288"/>
              </a:tblGrid>
              <a:tr h="651763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1400" b="1" strike="noStrike" spc="-1" dirty="0">
                          <a:solidFill>
                            <a:srgbClr val="FFFFFF"/>
                          </a:solidFill>
                          <a:latin typeface="Arial"/>
                        </a:rPr>
                        <a:t>TOP 5.1.1 kötelezettségvállalás és kifizetés</a:t>
                      </a:r>
                      <a:endParaRPr lang="hu-HU" sz="14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6517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15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Kötelezettség-vállalás</a:t>
                      </a:r>
                      <a:endParaRPr lang="hu-HU" sz="15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15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Kifizetés </a:t>
                      </a:r>
                      <a:endParaRPr lang="hu-HU" sz="15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568681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1.110.627.566 </a:t>
                      </a:r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Ft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1.031.919.994 </a:t>
                      </a:r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Ft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447840" y="260640"/>
            <a:ext cx="8155800" cy="615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0000"/>
          </a:bodyPr>
          <a:lstStyle/>
          <a:p>
            <a:r>
              <a:rPr lang="hu-HU" sz="2000" b="1" cap="all" spc="-1" dirty="0" smtClean="0">
                <a:solidFill>
                  <a:srgbClr val="FFFFFF"/>
                </a:solidFill>
                <a:latin typeface="Arial"/>
              </a:rPr>
              <a:t>A PROJEKT INDIKÁTORAINAK TELJESÜLÉSE </a:t>
            </a:r>
          </a:p>
          <a:p>
            <a:r>
              <a:rPr lang="hu-HU" sz="2000" b="1" cap="all" spc="-1" dirty="0" smtClean="0">
                <a:solidFill>
                  <a:srgbClr val="FFFFFF"/>
                </a:solidFill>
                <a:latin typeface="Arial"/>
              </a:rPr>
              <a:t>2019. november 30-ig</a:t>
            </a:r>
            <a:endParaRPr lang="hu-HU" sz="2200" b="0" strike="noStrike" spc="-1" dirty="0">
              <a:latin typeface="Arial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66700" y="1308100"/>
            <a:ext cx="8597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 smtClean="0"/>
          </a:p>
          <a:p>
            <a:endParaRPr lang="hu-HU" sz="1800" spc="-1" dirty="0" smtClean="0">
              <a:ea typeface="+mn-ea"/>
              <a:cs typeface="+mn-cs"/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546472" y="1471142"/>
          <a:ext cx="8102227" cy="1828800"/>
        </p:xfrm>
        <a:graphic>
          <a:graphicData uri="http://schemas.openxmlformats.org/drawingml/2006/table">
            <a:tbl>
              <a:tblPr/>
              <a:tblGrid>
                <a:gridCol w="2448085"/>
                <a:gridCol w="1602482"/>
                <a:gridCol w="2025282"/>
                <a:gridCol w="2026378"/>
              </a:tblGrid>
              <a:tr h="6452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Indikátor megnevezése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Célérték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Érték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Indikátor teljesülése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2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 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1995 fő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hu-H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1276 fő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hu-H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63,95 %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2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 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981 fő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hu-H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629 fő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hu-H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64,11 %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2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 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491 fő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hu-H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189 fő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hu-H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38,49 %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églalap 5"/>
          <p:cNvSpPr/>
          <p:nvPr/>
        </p:nvSpPr>
        <p:spPr>
          <a:xfrm>
            <a:off x="558800" y="3645024"/>
            <a:ext cx="8128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buClrTx/>
            </a:pPr>
            <a:r>
              <a:rPr lang="hu-HU" dirty="0" smtClean="0"/>
              <a:t>PO25: A foglalkoztatási paktumok keretében a munkaerő piaci programban résztvevők száma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buClrTx/>
            </a:pPr>
            <a:r>
              <a:rPr lang="hu-HU" dirty="0" smtClean="0"/>
              <a:t>PR25: A foglalkoztatási paktumok keretében álláshoz jutók száma (minimum 6 hónapig folyamatosan elhelyezkedett munkavállalók száma)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buClrTx/>
            </a:pPr>
            <a:r>
              <a:rPr lang="hu-HU" dirty="0" smtClean="0"/>
              <a:t>PR26: A foglalkoztatási paktumok keretében álláshoz jutók közül a támogatás után (az egyéni program lezárását követő) hat hónappal (180. napon) állással rendelkezők száma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447989" y="44624"/>
            <a:ext cx="8372483" cy="864096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hu-HU" sz="2000" b="1" strike="noStrike" cap="all" spc="-1" dirty="0" smtClean="0">
                <a:solidFill>
                  <a:srgbClr val="FFFFFF"/>
                </a:solidFill>
                <a:latin typeface="Arial"/>
              </a:rPr>
              <a:t>A projekt előrehaladása </a:t>
            </a:r>
            <a:r>
              <a:rPr lang="hu-HU" sz="2000" b="1" kern="1200" cap="all" spc="-1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/>
            </a:r>
            <a:br>
              <a:rPr lang="hu-HU" sz="2000" b="1" kern="1200" cap="all" spc="-1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</a:br>
            <a:r>
              <a:rPr lang="hu-HU" sz="2000" b="1" kern="1200" cap="all" spc="-1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Járási bontásban 2019.11.30-ig </a:t>
            </a:r>
            <a:r>
              <a:rPr lang="hu-HU" sz="2000" b="1" kern="1200" cap="all" spc="-1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bezárólag</a:t>
            </a:r>
          </a:p>
        </p:txBody>
      </p:sp>
      <p:sp>
        <p:nvSpPr>
          <p:cNvPr id="3" name="Alcím 2"/>
          <p:cNvSpPr txBox="1">
            <a:spLocks noGrp="1"/>
          </p:cNvSpPr>
          <p:nvPr>
            <p:ph type="subTitle" idx="4294967295"/>
          </p:nvPr>
        </p:nvSpPr>
        <p:spPr>
          <a:xfrm>
            <a:off x="457497" y="2115947"/>
            <a:ext cx="8228763" cy="3977484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>
              <a:spcBef>
                <a:spcPts val="0"/>
              </a:spcBef>
              <a:buNone/>
              <a:tabLst>
                <a:tab pos="0" algn="l"/>
              </a:tabLst>
            </a:pPr>
            <a:endParaRPr lang="hu-HU" sz="22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0" indent="0" algn="ctr">
              <a:buNone/>
            </a:pPr>
            <a:endParaRPr lang="hu-HU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39552" y="5229200"/>
            <a:ext cx="7776864" cy="936104"/>
          </a:xfrm>
          <a:prstGeom prst="rect">
            <a:avLst/>
          </a:prstGeom>
          <a:noFill/>
          <a:ln>
            <a:noFill/>
          </a:ln>
        </p:spPr>
        <p:txBody>
          <a:bodyPr wrap="none" lIns="81639" tIns="40820" rIns="81639" bIns="4082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hu-HU" sz="2000" dirty="0">
              <a:solidFill>
                <a:srgbClr val="000000"/>
              </a:solidFill>
              <a:latin typeface="Arial" pitchFamily="18"/>
              <a:ea typeface="Microsoft YaHei" pitchFamily="2"/>
              <a:cs typeface="Arial" pitchFamily="34"/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/>
          </p:nvPr>
        </p:nvGraphicFramePr>
        <p:xfrm>
          <a:off x="251521" y="1556792"/>
          <a:ext cx="8640961" cy="3672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3262">
                  <a:extLst>
                    <a:ext uri="{9D8B030D-6E8A-4147-A177-3AD203B41FA5}">
                      <a16:colId xmlns:a16="http://schemas.microsoft.com/office/drawing/2014/main" xmlns="" val="1779140461"/>
                    </a:ext>
                  </a:extLst>
                </a:gridCol>
                <a:gridCol w="1009272">
                  <a:extLst>
                    <a:ext uri="{9D8B030D-6E8A-4147-A177-3AD203B41FA5}">
                      <a16:colId xmlns:a16="http://schemas.microsoft.com/office/drawing/2014/main" xmlns="" val="254188174"/>
                    </a:ext>
                  </a:extLst>
                </a:gridCol>
                <a:gridCol w="1122470">
                  <a:extLst>
                    <a:ext uri="{9D8B030D-6E8A-4147-A177-3AD203B41FA5}">
                      <a16:colId xmlns:a16="http://schemas.microsoft.com/office/drawing/2014/main" xmlns="" val="3681210282"/>
                    </a:ext>
                  </a:extLst>
                </a:gridCol>
                <a:gridCol w="1010065">
                  <a:extLst>
                    <a:ext uri="{9D8B030D-6E8A-4147-A177-3AD203B41FA5}">
                      <a16:colId xmlns:a16="http://schemas.microsoft.com/office/drawing/2014/main" xmlns="" val="1377609658"/>
                    </a:ext>
                  </a:extLst>
                </a:gridCol>
                <a:gridCol w="1121678">
                  <a:extLst>
                    <a:ext uri="{9D8B030D-6E8A-4147-A177-3AD203B41FA5}">
                      <a16:colId xmlns:a16="http://schemas.microsoft.com/office/drawing/2014/main" xmlns="" val="2093803739"/>
                    </a:ext>
                  </a:extLst>
                </a:gridCol>
                <a:gridCol w="1010065">
                  <a:extLst>
                    <a:ext uri="{9D8B030D-6E8A-4147-A177-3AD203B41FA5}">
                      <a16:colId xmlns:a16="http://schemas.microsoft.com/office/drawing/2014/main" xmlns="" val="334101941"/>
                    </a:ext>
                  </a:extLst>
                </a:gridCol>
                <a:gridCol w="1234084">
                  <a:extLst>
                    <a:ext uri="{9D8B030D-6E8A-4147-A177-3AD203B41FA5}">
                      <a16:colId xmlns:a16="http://schemas.microsoft.com/office/drawing/2014/main" xmlns="" val="1871631285"/>
                    </a:ext>
                  </a:extLst>
                </a:gridCol>
                <a:gridCol w="1010065">
                  <a:extLst>
                    <a:ext uri="{9D8B030D-6E8A-4147-A177-3AD203B41FA5}">
                      <a16:colId xmlns:a16="http://schemas.microsoft.com/office/drawing/2014/main" xmlns="" val="3908667027"/>
                    </a:ext>
                  </a:extLst>
                </a:gridCol>
              </a:tblGrid>
              <a:tr h="11735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50" dirty="0">
                          <a:effectLst/>
                        </a:rPr>
                        <a:t> 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PO25 (bevontak száma)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Csak munkaerő-piaci szolgáltatás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képzési támogatás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bér-támogatás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bérköltség támogatás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>
                          <a:effectLst/>
                        </a:rPr>
                        <a:t>vállalkozóvá válási támogatás</a:t>
                      </a:r>
                      <a:endParaRPr lang="hu-H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>
                          <a:effectLst/>
                        </a:rPr>
                        <a:t>lakhatási támogatás</a:t>
                      </a:r>
                      <a:endParaRPr lang="hu-H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13203379"/>
                  </a:ext>
                </a:extLst>
              </a:tr>
              <a:tr h="3049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Sellye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 smtClean="0">
                          <a:solidFill>
                            <a:schemeClr val="tx1"/>
                          </a:solidFill>
                          <a:effectLst/>
                        </a:rPr>
                        <a:t>199 </a:t>
                      </a:r>
                      <a:r>
                        <a:rPr lang="hu-HU" sz="1300" dirty="0">
                          <a:solidFill>
                            <a:schemeClr val="tx1"/>
                          </a:solidFill>
                          <a:effectLst/>
                        </a:rPr>
                        <a:t>fő</a:t>
                      </a:r>
                      <a:endParaRPr lang="hu-H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smtClean="0">
                          <a:solidFill>
                            <a:schemeClr val="tx1"/>
                          </a:solidFill>
                          <a:effectLst/>
                        </a:rPr>
                        <a:t>28 </a:t>
                      </a:r>
                      <a:r>
                        <a:rPr lang="hu-HU" sz="1300" dirty="0">
                          <a:solidFill>
                            <a:schemeClr val="tx1"/>
                          </a:solidFill>
                          <a:effectLst/>
                        </a:rPr>
                        <a:t>fő</a:t>
                      </a:r>
                      <a:endParaRPr lang="hu-H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hu-H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 smtClean="0">
                          <a:solidFill>
                            <a:schemeClr val="tx1"/>
                          </a:solidFill>
                          <a:effectLst/>
                        </a:rPr>
                        <a:t>21 </a:t>
                      </a:r>
                      <a:r>
                        <a:rPr lang="hu-HU" sz="1300" dirty="0">
                          <a:solidFill>
                            <a:schemeClr val="tx1"/>
                          </a:solidFill>
                          <a:effectLst/>
                        </a:rPr>
                        <a:t>fő</a:t>
                      </a:r>
                      <a:endParaRPr lang="hu-H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 smtClean="0">
                          <a:solidFill>
                            <a:schemeClr val="tx1"/>
                          </a:solidFill>
                          <a:effectLst/>
                        </a:rPr>
                        <a:t>136 </a:t>
                      </a:r>
                      <a:r>
                        <a:rPr lang="hu-HU" sz="1300" dirty="0">
                          <a:solidFill>
                            <a:schemeClr val="tx1"/>
                          </a:solidFill>
                          <a:effectLst/>
                        </a:rPr>
                        <a:t>fő</a:t>
                      </a:r>
                      <a:endParaRPr lang="hu-H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 smtClean="0">
                          <a:solidFill>
                            <a:schemeClr val="tx1"/>
                          </a:solidFill>
                          <a:effectLst/>
                        </a:rPr>
                        <a:t>15 </a:t>
                      </a:r>
                      <a:r>
                        <a:rPr lang="hu-HU" sz="1300" dirty="0">
                          <a:solidFill>
                            <a:schemeClr val="tx1"/>
                          </a:solidFill>
                          <a:effectLst/>
                        </a:rPr>
                        <a:t>fő</a:t>
                      </a:r>
                      <a:endParaRPr lang="hu-H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hu-HU" sz="13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u-HU" sz="1300" dirty="0">
                          <a:solidFill>
                            <a:schemeClr val="tx1"/>
                          </a:solidFill>
                          <a:effectLst/>
                        </a:rPr>
                        <a:t>fő</a:t>
                      </a:r>
                      <a:endParaRPr lang="hu-H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91327952"/>
                  </a:ext>
                </a:extLst>
              </a:tr>
              <a:tr h="3049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Szigetvár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 smtClean="0">
                          <a:solidFill>
                            <a:schemeClr val="tx1"/>
                          </a:solidFill>
                          <a:effectLst/>
                        </a:rPr>
                        <a:t>200 </a:t>
                      </a:r>
                      <a:r>
                        <a:rPr lang="hu-HU" sz="1300" dirty="0">
                          <a:solidFill>
                            <a:schemeClr val="tx1"/>
                          </a:solidFill>
                          <a:effectLst/>
                        </a:rPr>
                        <a:t>fő</a:t>
                      </a:r>
                      <a:endParaRPr lang="hu-H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baseline="0" dirty="0" smtClean="0">
                          <a:solidFill>
                            <a:schemeClr val="tx1"/>
                          </a:solidFill>
                          <a:effectLst/>
                        </a:rPr>
                        <a:t>11 </a:t>
                      </a:r>
                      <a:r>
                        <a:rPr lang="hu-HU" sz="1300" dirty="0" smtClean="0">
                          <a:solidFill>
                            <a:schemeClr val="tx1"/>
                          </a:solidFill>
                          <a:effectLst/>
                        </a:rPr>
                        <a:t>fő</a:t>
                      </a:r>
                      <a:endParaRPr lang="hu-H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>
                          <a:solidFill>
                            <a:schemeClr val="tx1"/>
                          </a:solidFill>
                          <a:effectLst/>
                        </a:rPr>
                        <a:t>1 fő</a:t>
                      </a:r>
                      <a:endParaRPr lang="hu-H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hu-HU" sz="13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u-HU" sz="1300" dirty="0">
                          <a:solidFill>
                            <a:schemeClr val="tx1"/>
                          </a:solidFill>
                          <a:effectLst/>
                        </a:rPr>
                        <a:t>fő</a:t>
                      </a:r>
                      <a:endParaRPr lang="hu-H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 smtClean="0">
                          <a:solidFill>
                            <a:schemeClr val="tx1"/>
                          </a:solidFill>
                          <a:effectLst/>
                        </a:rPr>
                        <a:t>181 </a:t>
                      </a:r>
                      <a:r>
                        <a:rPr lang="hu-HU" sz="1300" dirty="0">
                          <a:solidFill>
                            <a:schemeClr val="tx1"/>
                          </a:solidFill>
                          <a:effectLst/>
                        </a:rPr>
                        <a:t>fő</a:t>
                      </a:r>
                      <a:endParaRPr lang="hu-H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hu-HU" sz="13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fő</a:t>
                      </a:r>
                      <a:endParaRPr lang="hu-H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hu-H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86565177"/>
                  </a:ext>
                </a:extLst>
              </a:tr>
              <a:tr h="3049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Komló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 smtClean="0">
                          <a:solidFill>
                            <a:schemeClr val="tx1"/>
                          </a:solidFill>
                          <a:effectLst/>
                        </a:rPr>
                        <a:t>311 </a:t>
                      </a:r>
                      <a:r>
                        <a:rPr lang="hu-HU" sz="1300" dirty="0">
                          <a:solidFill>
                            <a:schemeClr val="tx1"/>
                          </a:solidFill>
                          <a:effectLst/>
                        </a:rPr>
                        <a:t>fő</a:t>
                      </a:r>
                      <a:endParaRPr lang="hu-H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 smtClean="0">
                          <a:solidFill>
                            <a:schemeClr val="tx1"/>
                          </a:solidFill>
                          <a:effectLst/>
                        </a:rPr>
                        <a:t>45 </a:t>
                      </a:r>
                      <a:r>
                        <a:rPr lang="hu-HU" sz="1300" dirty="0">
                          <a:solidFill>
                            <a:schemeClr val="tx1"/>
                          </a:solidFill>
                          <a:effectLst/>
                        </a:rPr>
                        <a:t>fő</a:t>
                      </a:r>
                      <a:endParaRPr lang="hu-H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hu-H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 smtClean="0">
                          <a:solidFill>
                            <a:schemeClr val="tx1"/>
                          </a:solidFill>
                          <a:effectLst/>
                        </a:rPr>
                        <a:t>22 </a:t>
                      </a:r>
                      <a:r>
                        <a:rPr lang="hu-HU" sz="1300" dirty="0">
                          <a:solidFill>
                            <a:schemeClr val="tx1"/>
                          </a:solidFill>
                          <a:effectLst/>
                        </a:rPr>
                        <a:t>fő</a:t>
                      </a:r>
                      <a:endParaRPr lang="hu-H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 smtClean="0">
                          <a:solidFill>
                            <a:schemeClr val="tx1"/>
                          </a:solidFill>
                          <a:effectLst/>
                        </a:rPr>
                        <a:t>248 </a:t>
                      </a:r>
                      <a:r>
                        <a:rPr lang="hu-HU" sz="1300" dirty="0">
                          <a:solidFill>
                            <a:schemeClr val="tx1"/>
                          </a:solidFill>
                          <a:effectLst/>
                        </a:rPr>
                        <a:t>fő</a:t>
                      </a:r>
                      <a:endParaRPr lang="hu-H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 smtClean="0">
                          <a:solidFill>
                            <a:schemeClr val="tx1"/>
                          </a:solidFill>
                          <a:effectLst/>
                        </a:rPr>
                        <a:t>15 </a:t>
                      </a:r>
                      <a:r>
                        <a:rPr lang="hu-HU" sz="1300" dirty="0">
                          <a:solidFill>
                            <a:schemeClr val="tx1"/>
                          </a:solidFill>
                          <a:effectLst/>
                        </a:rPr>
                        <a:t>fő</a:t>
                      </a:r>
                      <a:endParaRPr lang="hu-H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hu-H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24442793"/>
                  </a:ext>
                </a:extLst>
              </a:tr>
              <a:tr h="6098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Szentlőrinc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 smtClean="0">
                          <a:solidFill>
                            <a:schemeClr val="tx1"/>
                          </a:solidFill>
                          <a:effectLst/>
                        </a:rPr>
                        <a:t>69 fő</a:t>
                      </a:r>
                      <a:endParaRPr lang="hu-H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r>
                        <a:rPr lang="hu-HU" sz="13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u-HU" sz="1300" dirty="0">
                          <a:solidFill>
                            <a:schemeClr val="tx1"/>
                          </a:solidFill>
                          <a:effectLst/>
                        </a:rPr>
                        <a:t>fő</a:t>
                      </a:r>
                      <a:endParaRPr lang="hu-H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hu-H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r>
                        <a:rPr lang="hu-HU" sz="13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u-HU" sz="1300" dirty="0">
                          <a:solidFill>
                            <a:schemeClr val="tx1"/>
                          </a:solidFill>
                          <a:effectLst/>
                        </a:rPr>
                        <a:t>fő</a:t>
                      </a:r>
                      <a:endParaRPr lang="hu-H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 smtClean="0">
                          <a:solidFill>
                            <a:schemeClr val="tx1"/>
                          </a:solidFill>
                          <a:effectLst/>
                        </a:rPr>
                        <a:t>56 fő</a:t>
                      </a:r>
                      <a:endParaRPr lang="hu-H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hu-H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hu-H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96289481"/>
                  </a:ext>
                </a:extLst>
              </a:tr>
              <a:tr h="3049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Mohács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 smtClean="0">
                          <a:solidFill>
                            <a:schemeClr val="tx1"/>
                          </a:solidFill>
                          <a:effectLst/>
                        </a:rPr>
                        <a:t>231 </a:t>
                      </a:r>
                      <a:r>
                        <a:rPr lang="hu-HU" sz="1300" dirty="0">
                          <a:solidFill>
                            <a:schemeClr val="tx1"/>
                          </a:solidFill>
                          <a:effectLst/>
                        </a:rPr>
                        <a:t>fő</a:t>
                      </a:r>
                      <a:endParaRPr lang="hu-H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hu-HU" sz="13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fő</a:t>
                      </a:r>
                      <a:endParaRPr lang="hu-H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hu-H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 smtClean="0">
                          <a:solidFill>
                            <a:schemeClr val="tx1"/>
                          </a:solidFill>
                          <a:effectLst/>
                        </a:rPr>
                        <a:t>30 </a:t>
                      </a:r>
                      <a:r>
                        <a:rPr lang="hu-HU" sz="1300" dirty="0">
                          <a:solidFill>
                            <a:schemeClr val="tx1"/>
                          </a:solidFill>
                          <a:effectLst/>
                        </a:rPr>
                        <a:t>fő</a:t>
                      </a:r>
                      <a:endParaRPr lang="hu-H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 smtClean="0">
                          <a:solidFill>
                            <a:schemeClr val="tx1"/>
                          </a:solidFill>
                          <a:effectLst/>
                        </a:rPr>
                        <a:t>163 </a:t>
                      </a:r>
                      <a:r>
                        <a:rPr lang="hu-HU" sz="1300" dirty="0">
                          <a:solidFill>
                            <a:schemeClr val="tx1"/>
                          </a:solidFill>
                          <a:effectLst/>
                        </a:rPr>
                        <a:t>fő</a:t>
                      </a:r>
                      <a:endParaRPr lang="hu-H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 fő</a:t>
                      </a:r>
                      <a:endParaRPr lang="hu-H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hu-H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8267245"/>
                  </a:ext>
                </a:extLst>
              </a:tr>
              <a:tr h="3049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Siklós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 smtClean="0">
                          <a:solidFill>
                            <a:schemeClr val="tx1"/>
                          </a:solidFill>
                          <a:effectLst/>
                        </a:rPr>
                        <a:t>266 </a:t>
                      </a:r>
                      <a:r>
                        <a:rPr lang="hu-HU" sz="1300" dirty="0">
                          <a:solidFill>
                            <a:schemeClr val="tx1"/>
                          </a:solidFill>
                          <a:effectLst/>
                        </a:rPr>
                        <a:t>fő</a:t>
                      </a:r>
                      <a:endParaRPr lang="hu-H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 smtClean="0">
                          <a:solidFill>
                            <a:schemeClr val="tx1"/>
                          </a:solidFill>
                          <a:effectLst/>
                        </a:rPr>
                        <a:t>14 </a:t>
                      </a:r>
                      <a:r>
                        <a:rPr lang="hu-HU" sz="1300" dirty="0">
                          <a:solidFill>
                            <a:schemeClr val="tx1"/>
                          </a:solidFill>
                          <a:effectLst/>
                        </a:rPr>
                        <a:t>fő</a:t>
                      </a:r>
                      <a:endParaRPr lang="hu-H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>
                          <a:solidFill>
                            <a:schemeClr val="tx1"/>
                          </a:solidFill>
                          <a:effectLst/>
                        </a:rPr>
                        <a:t>2 fő</a:t>
                      </a:r>
                      <a:endParaRPr lang="hu-H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 smtClean="0">
                          <a:solidFill>
                            <a:schemeClr val="tx1"/>
                          </a:solidFill>
                          <a:effectLst/>
                        </a:rPr>
                        <a:t>15 </a:t>
                      </a:r>
                      <a:r>
                        <a:rPr lang="hu-HU" sz="1300" dirty="0">
                          <a:solidFill>
                            <a:schemeClr val="tx1"/>
                          </a:solidFill>
                          <a:effectLst/>
                        </a:rPr>
                        <a:t>fő</a:t>
                      </a:r>
                      <a:endParaRPr lang="hu-H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 smtClean="0">
                          <a:solidFill>
                            <a:schemeClr val="tx1"/>
                          </a:solidFill>
                          <a:effectLst/>
                        </a:rPr>
                        <a:t>188 </a:t>
                      </a:r>
                      <a:r>
                        <a:rPr lang="hu-HU" sz="1300" dirty="0">
                          <a:solidFill>
                            <a:schemeClr val="tx1"/>
                          </a:solidFill>
                          <a:effectLst/>
                        </a:rPr>
                        <a:t>fő</a:t>
                      </a:r>
                      <a:endParaRPr lang="hu-H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 smtClean="0">
                          <a:solidFill>
                            <a:schemeClr val="tx1"/>
                          </a:solidFill>
                          <a:effectLst/>
                        </a:rPr>
                        <a:t>47 </a:t>
                      </a:r>
                      <a:r>
                        <a:rPr lang="hu-HU" sz="1300" dirty="0">
                          <a:solidFill>
                            <a:schemeClr val="tx1"/>
                          </a:solidFill>
                          <a:effectLst/>
                        </a:rPr>
                        <a:t>fő</a:t>
                      </a:r>
                      <a:endParaRPr lang="hu-H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hu-H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82198372"/>
                  </a:ext>
                </a:extLst>
              </a:tr>
              <a:tr h="3645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Összesen: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b="1" dirty="0" smtClean="0">
                          <a:solidFill>
                            <a:schemeClr val="tx1"/>
                          </a:solidFill>
                          <a:effectLst/>
                        </a:rPr>
                        <a:t>1276 fő</a:t>
                      </a:r>
                      <a:endParaRPr lang="hu-H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b="1" dirty="0" smtClean="0">
                          <a:solidFill>
                            <a:schemeClr val="tx1"/>
                          </a:solidFill>
                          <a:effectLst/>
                        </a:rPr>
                        <a:t>108 </a:t>
                      </a:r>
                      <a:r>
                        <a:rPr lang="hu-HU" sz="1300" b="1" dirty="0">
                          <a:solidFill>
                            <a:schemeClr val="tx1"/>
                          </a:solidFill>
                          <a:effectLst/>
                        </a:rPr>
                        <a:t>fő</a:t>
                      </a:r>
                      <a:endParaRPr lang="hu-H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b="1" dirty="0">
                          <a:solidFill>
                            <a:schemeClr val="tx1"/>
                          </a:solidFill>
                          <a:effectLst/>
                        </a:rPr>
                        <a:t>3 fő</a:t>
                      </a:r>
                      <a:endParaRPr lang="hu-H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b="1" dirty="0" smtClean="0">
                          <a:solidFill>
                            <a:schemeClr val="tx1"/>
                          </a:solidFill>
                          <a:effectLst/>
                        </a:rPr>
                        <a:t>101 </a:t>
                      </a:r>
                      <a:r>
                        <a:rPr lang="hu-HU" sz="1300" b="1" dirty="0">
                          <a:solidFill>
                            <a:schemeClr val="tx1"/>
                          </a:solidFill>
                          <a:effectLst/>
                        </a:rPr>
                        <a:t>fő</a:t>
                      </a:r>
                      <a:endParaRPr lang="hu-H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b="1" dirty="0" smtClean="0">
                          <a:solidFill>
                            <a:schemeClr val="tx1"/>
                          </a:solidFill>
                          <a:effectLst/>
                        </a:rPr>
                        <a:t>972 </a:t>
                      </a:r>
                      <a:r>
                        <a:rPr lang="hu-HU" sz="1300" b="1" dirty="0">
                          <a:solidFill>
                            <a:schemeClr val="tx1"/>
                          </a:solidFill>
                          <a:effectLst/>
                        </a:rPr>
                        <a:t>fő</a:t>
                      </a:r>
                      <a:endParaRPr lang="hu-H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b="1" dirty="0" smtClean="0">
                          <a:solidFill>
                            <a:schemeClr val="tx1"/>
                          </a:solidFill>
                          <a:effectLst/>
                        </a:rPr>
                        <a:t>116 </a:t>
                      </a:r>
                      <a:r>
                        <a:rPr lang="hu-HU" sz="1300" b="1" dirty="0">
                          <a:solidFill>
                            <a:schemeClr val="tx1"/>
                          </a:solidFill>
                          <a:effectLst/>
                        </a:rPr>
                        <a:t>fő</a:t>
                      </a:r>
                      <a:endParaRPr lang="hu-H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3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hu-HU" sz="13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u-HU" sz="1300" b="1" dirty="0">
                          <a:solidFill>
                            <a:schemeClr val="tx1"/>
                          </a:solidFill>
                          <a:effectLst/>
                        </a:rPr>
                        <a:t>fő</a:t>
                      </a:r>
                      <a:endParaRPr lang="hu-H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355585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247097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240" cy="1144800"/>
          </a:xfrm>
        </p:spPr>
        <p:txBody>
          <a:bodyPr/>
          <a:lstStyle/>
          <a:p>
            <a:pPr rtl="0"/>
            <a:r>
              <a:rPr lang="hu-HU" sz="2200" b="1" dirty="0" smtClean="0">
                <a:solidFill>
                  <a:schemeClr val="bg1"/>
                </a:solidFill>
              </a:rPr>
              <a:t> BEVONÁSI ARÁNYOK 2019.11.30-IG</a:t>
            </a:r>
            <a:r>
              <a:rPr lang="hu-HU" b="1" dirty="0"/>
              <a:t/>
            </a:r>
            <a:br>
              <a:rPr lang="hu-HU" b="1" dirty="0"/>
            </a:br>
            <a:endParaRPr lang="hu-HU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755576" y="1340768"/>
          <a:ext cx="777686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447840" y="44640"/>
            <a:ext cx="6284400" cy="93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2400" b="1" strike="noStrike" cap="all" spc="-1" dirty="0" smtClean="0">
                <a:solidFill>
                  <a:srgbClr val="FFFFFF"/>
                </a:solidFill>
                <a:latin typeface="Arial"/>
              </a:rPr>
              <a:t>pozitív </a:t>
            </a:r>
            <a:r>
              <a:rPr lang="hu-HU" sz="2400" b="1" strike="noStrike" cap="all" spc="-1" dirty="0">
                <a:solidFill>
                  <a:srgbClr val="FFFFFF"/>
                </a:solidFill>
                <a:latin typeface="Arial"/>
              </a:rPr>
              <a:t>tapasztalatok</a:t>
            </a:r>
            <a:r>
              <a:rPr dirty="0"/>
              <a:t/>
            </a:r>
            <a:br>
              <a:rPr dirty="0"/>
            </a:br>
            <a:r>
              <a:rPr lang="hu-HU" sz="2400" b="1" strike="noStrike" cap="all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hu-HU" sz="1800" b="1" strike="noStrike" cap="all" spc="-1" dirty="0">
                <a:solidFill>
                  <a:srgbClr val="FFFFFF"/>
                </a:solidFill>
                <a:latin typeface="Arial"/>
              </a:rPr>
              <a:t>–</a:t>
            </a:r>
            <a:r>
              <a:rPr lang="hu-HU" sz="2400" b="1" strike="noStrike" cap="all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hu-HU" sz="1800" b="1" strike="noStrike" cap="all" spc="-1" dirty="0">
                <a:solidFill>
                  <a:srgbClr val="FFFFFF"/>
                </a:solidFill>
                <a:latin typeface="Arial"/>
              </a:rPr>
              <a:t>Közös együttműködés – </a:t>
            </a:r>
            <a:endParaRPr lang="hu-HU" sz="1800" b="0" strike="noStrike" spc="-1" dirty="0"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561"/>
              </a:spcBef>
            </a:pPr>
            <a:endParaRPr lang="hu-HU" sz="1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hu-HU" sz="2400" spc="-1" dirty="0" smtClean="0">
                <a:solidFill>
                  <a:srgbClr val="000000"/>
                </a:solidFill>
                <a:latin typeface="Arial"/>
              </a:rPr>
              <a:t>Baranya Megyei Kormányhivatal és Baranya Megyei Önkormányzat közötti s</a:t>
            </a:r>
            <a:r>
              <a:rPr lang="hu-HU" sz="2400" b="0" strike="noStrike" spc="-1" dirty="0" smtClean="0">
                <a:solidFill>
                  <a:srgbClr val="000000"/>
                </a:solidFill>
                <a:latin typeface="Arial"/>
              </a:rPr>
              <a:t>zoros együttműködés</a:t>
            </a:r>
          </a:p>
          <a:p>
            <a:pPr marL="800280" lvl="1" indent="-342360">
              <a:spcBef>
                <a:spcPts val="561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hu-HU" sz="2400" spc="-1" dirty="0" smtClean="0">
                <a:solidFill>
                  <a:srgbClr val="000000"/>
                </a:solidFill>
                <a:latin typeface="Arial"/>
              </a:rPr>
              <a:t>Havi adatszolgáltatás</a:t>
            </a:r>
          </a:p>
          <a:p>
            <a:pPr marL="800280" lvl="1" indent="-342360">
              <a:spcBef>
                <a:spcPts val="561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hu-HU" sz="2400" b="0" strike="noStrike" spc="-1" dirty="0" smtClean="0">
                <a:latin typeface="Arial"/>
              </a:rPr>
              <a:t>Járások heti jelentései a bevonásokról</a:t>
            </a:r>
          </a:p>
          <a:p>
            <a:pPr marL="800280" lvl="1" indent="-342360">
              <a:spcBef>
                <a:spcPts val="561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hu-HU" sz="2400" spc="-1" dirty="0" smtClean="0">
                <a:latin typeface="Arial"/>
              </a:rPr>
              <a:t>Járáslátogatások fél évente</a:t>
            </a:r>
          </a:p>
          <a:p>
            <a:pPr marL="800280" lvl="1" indent="-342360">
              <a:spcBef>
                <a:spcPts val="561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hu-HU" sz="2400" spc="-1" dirty="0" smtClean="0">
                <a:latin typeface="Arial"/>
              </a:rPr>
              <a:t>Bevonási tapasztalatokról, felmerülő problémákról folyamatos egyeztetés (rendszeres konzorciumi értekezletek)</a:t>
            </a:r>
          </a:p>
          <a:p>
            <a:pPr marL="800280" lvl="1" indent="-342360">
              <a:spcBef>
                <a:spcPts val="561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hu-HU" sz="2400" spc="-1" dirty="0" smtClean="0">
                <a:latin typeface="Arial"/>
              </a:rPr>
              <a:t>Partnerek rendezvényein aktív részvétel</a:t>
            </a:r>
            <a:endParaRPr lang="hu-HU" sz="2400" spc="-1" dirty="0">
              <a:latin typeface="Arial"/>
            </a:endParaRPr>
          </a:p>
        </p:txBody>
      </p:sp>
      <p:sp>
        <p:nvSpPr>
          <p:cNvPr id="181" name="CustomShape 3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E206BC11-FFDA-4C47-B1E1-58C580DC6079}" type="slidenum">
              <a:rPr lang="hu-HU" sz="1200" b="0" strike="noStrike" spc="-1">
                <a:solidFill>
                  <a:srgbClr val="8B8B8B"/>
                </a:solidFill>
                <a:latin typeface="Arial"/>
              </a:rPr>
              <a:pPr algn="r">
                <a:lnSpc>
                  <a:spcPct val="100000"/>
                </a:lnSpc>
              </a:pPr>
              <a:t>6</a:t>
            </a:fld>
            <a:endParaRPr lang="hu-HU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447840" y="44640"/>
            <a:ext cx="5564320" cy="935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b="1" strike="noStrike" cap="all" spc="-1" dirty="0" err="1" smtClean="0">
                <a:solidFill>
                  <a:srgbClr val="FFFFFF"/>
                </a:solidFill>
                <a:latin typeface="Arial"/>
              </a:rPr>
              <a:t>pozitív</a:t>
            </a:r>
            <a:r>
              <a:rPr lang="en-US" sz="2200" b="1" strike="noStrike" cap="all" spc="-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200" b="1" strike="noStrike" cap="all" spc="-1" dirty="0" err="1">
                <a:solidFill>
                  <a:srgbClr val="FFFFFF"/>
                </a:solidFill>
                <a:latin typeface="Arial"/>
              </a:rPr>
              <a:t>tapasztalatok</a:t>
            </a:r>
            <a:r>
              <a:rPr dirty="0"/>
              <a:t/>
            </a:r>
            <a:br>
              <a:rPr dirty="0"/>
            </a:br>
            <a:r>
              <a:rPr lang="en-US" sz="2000" b="1" strike="noStrike" cap="all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700" b="1" strike="noStrike" cap="all" spc="-1" dirty="0">
                <a:solidFill>
                  <a:srgbClr val="FFFFFF"/>
                </a:solidFill>
                <a:latin typeface="Arial"/>
              </a:rPr>
              <a:t>– </a:t>
            </a:r>
            <a:r>
              <a:rPr lang="en-US" sz="1700" b="1" strike="noStrike" cap="all" spc="-1" dirty="0" err="1">
                <a:solidFill>
                  <a:srgbClr val="FFFFFF"/>
                </a:solidFill>
                <a:latin typeface="Arial"/>
              </a:rPr>
              <a:t>megyei</a:t>
            </a:r>
            <a:r>
              <a:rPr lang="en-US" sz="1700" b="1" strike="noStrike" cap="all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700" b="1" strike="noStrike" cap="all" spc="-1" dirty="0" err="1">
                <a:solidFill>
                  <a:srgbClr val="FFFFFF"/>
                </a:solidFill>
                <a:latin typeface="Arial"/>
              </a:rPr>
              <a:t>rendezvények</a:t>
            </a:r>
            <a:r>
              <a:rPr lang="en-US" sz="1700" b="1" strike="noStrike" cap="all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700" b="1" strike="noStrike" cap="all" spc="-1" dirty="0" err="1">
                <a:solidFill>
                  <a:srgbClr val="FFFFFF"/>
                </a:solidFill>
                <a:latin typeface="Arial"/>
              </a:rPr>
              <a:t>sikeressége</a:t>
            </a:r>
            <a:r>
              <a:rPr lang="en-US" sz="1700" b="1" strike="noStrike" cap="all" spc="-1" dirty="0">
                <a:solidFill>
                  <a:srgbClr val="FFFFFF"/>
                </a:solidFill>
                <a:latin typeface="Arial"/>
              </a:rPr>
              <a:t> – </a:t>
            </a:r>
            <a:endParaRPr lang="en-US" sz="17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CustomShape 3"/>
          <p:cNvSpPr/>
          <p:nvPr/>
        </p:nvSpPr>
        <p:spPr>
          <a:xfrm>
            <a:off x="2123640" y="1484640"/>
            <a:ext cx="5328360" cy="79164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1800" b="0" strike="noStrike" spc="-1" dirty="0">
                <a:solidFill>
                  <a:srgbClr val="FFFFFF"/>
                </a:solidFill>
                <a:latin typeface="Arial"/>
              </a:rPr>
              <a:t>„Felvillanyozó álláslehetőség” Villanyszerelő fórumok</a:t>
            </a:r>
            <a:endParaRPr lang="hu-H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hu-HU" sz="1800" b="0" strike="noStrike" spc="-1" dirty="0">
                <a:solidFill>
                  <a:srgbClr val="FFFFFF"/>
                </a:solidFill>
                <a:latin typeface="Arial"/>
              </a:rPr>
              <a:t>2018.  február-március</a:t>
            </a:r>
            <a:endParaRPr lang="hu-HU" sz="1800" b="0" strike="noStrike" spc="-1" dirty="0">
              <a:latin typeface="Arial"/>
            </a:endParaRPr>
          </a:p>
        </p:txBody>
      </p:sp>
      <p:sp>
        <p:nvSpPr>
          <p:cNvPr id="199" name="CustomShape 4"/>
          <p:cNvSpPr/>
          <p:nvPr/>
        </p:nvSpPr>
        <p:spPr>
          <a:xfrm>
            <a:off x="1547640" y="4971960"/>
            <a:ext cx="6480360" cy="182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hu-HU" sz="1600" b="1" strike="noStrike" spc="-1" dirty="0">
                <a:solidFill>
                  <a:srgbClr val="0070C0"/>
                </a:solidFill>
                <a:latin typeface="Arial"/>
              </a:rPr>
              <a:t>BEMENET </a:t>
            </a:r>
            <a:endParaRPr lang="hu-HU" sz="1600" b="0" strike="noStrike" spc="-1" dirty="0">
              <a:latin typeface="Arial"/>
            </a:endParaRPr>
          </a:p>
          <a:p>
            <a:pPr indent="-21600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1600" b="1" strike="noStrike" spc="-1" dirty="0">
                <a:solidFill>
                  <a:srgbClr val="000000"/>
                </a:solidFill>
                <a:latin typeface="Arial"/>
              </a:rPr>
              <a:t>2570 fő </a:t>
            </a:r>
            <a:r>
              <a:rPr lang="hu-HU" sz="1600" b="0" strike="noStrike" spc="-1" dirty="0">
                <a:solidFill>
                  <a:srgbClr val="000000"/>
                </a:solidFill>
                <a:latin typeface="Arial"/>
              </a:rPr>
              <a:t>megszólított álláskereső</a:t>
            </a:r>
            <a:endParaRPr lang="hu-HU" sz="1600" b="0" strike="noStrike" spc="-1" dirty="0">
              <a:latin typeface="Arial"/>
            </a:endParaRPr>
          </a:p>
          <a:p>
            <a:pPr indent="-21600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1600" b="1" strike="noStrike" spc="-1" dirty="0">
                <a:solidFill>
                  <a:srgbClr val="000000"/>
                </a:solidFill>
                <a:latin typeface="Arial"/>
              </a:rPr>
              <a:t>600 fő </a:t>
            </a:r>
            <a:r>
              <a:rPr lang="hu-HU" sz="1600" b="0" strike="noStrike" spc="-1" dirty="0">
                <a:solidFill>
                  <a:srgbClr val="000000"/>
                </a:solidFill>
                <a:latin typeface="Arial"/>
              </a:rPr>
              <a:t>résztvevő érdeklődő</a:t>
            </a:r>
            <a:endParaRPr lang="hu-HU" sz="1600" b="0" strike="noStrike" spc="-1" dirty="0">
              <a:latin typeface="Arial"/>
            </a:endParaRPr>
          </a:p>
          <a:p>
            <a:pPr indent="-21600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1600" b="1" strike="noStrike" spc="-1" dirty="0">
                <a:solidFill>
                  <a:srgbClr val="000000"/>
                </a:solidFill>
                <a:latin typeface="Arial"/>
              </a:rPr>
              <a:t>8 cég </a:t>
            </a:r>
            <a:r>
              <a:rPr lang="hu-HU" sz="1600" b="0" strike="noStrike" spc="-1" dirty="0">
                <a:solidFill>
                  <a:srgbClr val="000000"/>
                </a:solidFill>
                <a:latin typeface="Arial"/>
              </a:rPr>
              <a:t>közel </a:t>
            </a:r>
            <a:r>
              <a:rPr lang="hu-HU" sz="1600" b="1" strike="noStrike" spc="-1" dirty="0">
                <a:solidFill>
                  <a:srgbClr val="000000"/>
                </a:solidFill>
                <a:latin typeface="Arial"/>
              </a:rPr>
              <a:t>50 főre </a:t>
            </a:r>
            <a:r>
              <a:rPr lang="hu-HU" sz="1600" b="0" strike="noStrike" spc="-1" dirty="0">
                <a:solidFill>
                  <a:srgbClr val="000000"/>
                </a:solidFill>
                <a:latin typeface="Arial"/>
              </a:rPr>
              <a:t>kiterjedő állásajánlata</a:t>
            </a:r>
            <a:endParaRPr lang="hu-H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hu-HU" sz="1600" b="1" strike="noStrike" spc="-1" dirty="0">
                <a:solidFill>
                  <a:srgbClr val="00B050"/>
                </a:solidFill>
                <a:latin typeface="Arial"/>
              </a:rPr>
              <a:t>EREDMÉNY</a:t>
            </a:r>
            <a:endParaRPr lang="hu-HU" sz="1600" b="0" strike="noStrike" spc="-1" dirty="0">
              <a:latin typeface="Arial"/>
            </a:endParaRPr>
          </a:p>
          <a:p>
            <a:pPr indent="-21600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1600" b="1" strike="noStrike" spc="-1" dirty="0" smtClean="0">
                <a:solidFill>
                  <a:srgbClr val="000000"/>
                </a:solidFill>
                <a:latin typeface="Arial"/>
              </a:rPr>
              <a:t>17 fő </a:t>
            </a:r>
            <a:r>
              <a:rPr lang="hu-HU" sz="1600" b="0" strike="noStrike" spc="-1" dirty="0" smtClean="0">
                <a:solidFill>
                  <a:srgbClr val="000000"/>
                </a:solidFill>
                <a:latin typeface="Arial"/>
              </a:rPr>
              <a:t>elhelyezése</a:t>
            </a:r>
            <a:endParaRPr lang="hu-H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hu-HU" sz="1600" b="0" strike="noStrike" spc="-1" dirty="0">
              <a:latin typeface="Arial"/>
            </a:endParaRPr>
          </a:p>
        </p:txBody>
      </p:sp>
      <p:pic>
        <p:nvPicPr>
          <p:cNvPr id="200" name="Picture 2"/>
          <p:cNvPicPr/>
          <p:nvPr/>
        </p:nvPicPr>
        <p:blipFill>
          <a:blip r:embed="rId2" cstate="print"/>
          <a:stretch/>
        </p:blipFill>
        <p:spPr>
          <a:xfrm>
            <a:off x="179640" y="2565000"/>
            <a:ext cx="4211640" cy="2304000"/>
          </a:xfrm>
          <a:prstGeom prst="rect">
            <a:avLst/>
          </a:prstGeom>
          <a:ln>
            <a:noFill/>
          </a:ln>
        </p:spPr>
      </p:pic>
      <p:pic>
        <p:nvPicPr>
          <p:cNvPr id="201" name="Picture 3"/>
          <p:cNvPicPr/>
          <p:nvPr/>
        </p:nvPicPr>
        <p:blipFill>
          <a:blip r:embed="rId3" cstate="print"/>
          <a:stretch/>
        </p:blipFill>
        <p:spPr>
          <a:xfrm>
            <a:off x="4500000" y="2565000"/>
            <a:ext cx="4464000" cy="230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264696" cy="720080"/>
          </a:xfrm>
        </p:spPr>
        <p:txBody>
          <a:bodyPr>
            <a:normAutofit fontScale="90000"/>
          </a:bodyPr>
          <a:lstStyle/>
          <a:p>
            <a:r>
              <a:rPr lang="en-US" sz="2400" b="1" strike="noStrike" cap="all" spc="-1" dirty="0" err="1" smtClean="0">
                <a:solidFill>
                  <a:srgbClr val="FFFFFF"/>
                </a:solidFill>
                <a:latin typeface="Arial"/>
              </a:rPr>
              <a:t>pozitív</a:t>
            </a:r>
            <a:r>
              <a:rPr lang="en-US" sz="2400" b="1" strike="noStrike" cap="all" spc="-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400" b="1" strike="noStrike" cap="all" spc="-1" dirty="0" err="1" smtClean="0">
                <a:solidFill>
                  <a:srgbClr val="FFFFFF"/>
                </a:solidFill>
                <a:latin typeface="Arial"/>
              </a:rPr>
              <a:t>tapasztalatok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900" b="1" strike="noStrike" cap="all" spc="-1" dirty="0" smtClean="0">
                <a:solidFill>
                  <a:srgbClr val="FFFFFF"/>
                </a:solidFill>
                <a:latin typeface="Arial"/>
              </a:rPr>
              <a:t> – </a:t>
            </a:r>
            <a:r>
              <a:rPr lang="en-US" sz="1900" b="1" strike="noStrike" cap="all" spc="-1" dirty="0" err="1" smtClean="0">
                <a:solidFill>
                  <a:srgbClr val="FFFFFF"/>
                </a:solidFill>
                <a:latin typeface="Arial"/>
              </a:rPr>
              <a:t>megyei</a:t>
            </a:r>
            <a:r>
              <a:rPr lang="en-US" sz="1900" b="1" strike="noStrike" cap="all" spc="-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900" b="1" strike="noStrike" cap="all" spc="-1" dirty="0" err="1" smtClean="0">
                <a:solidFill>
                  <a:srgbClr val="FFFFFF"/>
                </a:solidFill>
                <a:latin typeface="Arial"/>
              </a:rPr>
              <a:t>rendezvények</a:t>
            </a:r>
            <a:r>
              <a:rPr lang="en-US" sz="1900" b="1" strike="noStrike" cap="all" spc="-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900" b="1" strike="noStrike" cap="all" spc="-1" dirty="0" err="1" smtClean="0">
                <a:solidFill>
                  <a:srgbClr val="FFFFFF"/>
                </a:solidFill>
                <a:latin typeface="Arial"/>
              </a:rPr>
              <a:t>sikeressége</a:t>
            </a:r>
            <a:r>
              <a:rPr lang="en-US" sz="1900" b="1" strike="noStrike" cap="all" spc="-1" dirty="0" smtClean="0">
                <a:solidFill>
                  <a:srgbClr val="FFFFFF"/>
                </a:solidFill>
                <a:latin typeface="Arial"/>
              </a:rPr>
              <a:t> – 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en-US" sz="1800" b="0" strike="noStrike" spc="-1" dirty="0" smtClean="0">
                <a:solidFill>
                  <a:srgbClr val="000000"/>
                </a:solidFill>
                <a:latin typeface="Arial"/>
              </a:rPr>
            </a:br>
            <a:endParaRPr lang="hu-HU" dirty="0"/>
          </a:p>
        </p:txBody>
      </p:sp>
      <p:sp>
        <p:nvSpPr>
          <p:cNvPr id="4" name="CustomShape 3"/>
          <p:cNvSpPr>
            <a:spLocks noGrp="1"/>
          </p:cNvSpPr>
          <p:nvPr>
            <p:ph type="subTitle"/>
          </p:nvPr>
        </p:nvSpPr>
        <p:spPr>
          <a:xfrm>
            <a:off x="2051720" y="1412776"/>
            <a:ext cx="4824536" cy="960384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hu-HU" sz="1800" b="0" strike="noStrike" spc="-1" dirty="0" smtClean="0">
                <a:solidFill>
                  <a:schemeClr val="bg1"/>
                </a:solidFill>
                <a:latin typeface="Arial"/>
              </a:rPr>
              <a:t>Csoportos tájékoztatók</a:t>
            </a:r>
          </a:p>
          <a:p>
            <a:pPr algn="ctr">
              <a:lnSpc>
                <a:spcPct val="100000"/>
              </a:lnSpc>
            </a:pPr>
            <a:r>
              <a:rPr lang="hu-HU" spc="-1" dirty="0" err="1" smtClean="0">
                <a:solidFill>
                  <a:schemeClr val="bg1"/>
                </a:solidFill>
                <a:latin typeface="Arial"/>
              </a:rPr>
              <a:t>Hankook</a:t>
            </a:r>
            <a:r>
              <a:rPr lang="hu-HU" spc="-1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hu-HU" spc="-1" dirty="0" err="1" smtClean="0">
                <a:solidFill>
                  <a:schemeClr val="bg1"/>
                </a:solidFill>
                <a:latin typeface="Arial"/>
              </a:rPr>
              <a:t>Tire</a:t>
            </a:r>
            <a:r>
              <a:rPr lang="hu-HU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hu-HU" spc="-1" dirty="0" smtClean="0">
                <a:solidFill>
                  <a:schemeClr val="bg1"/>
                </a:solidFill>
                <a:latin typeface="Arial"/>
              </a:rPr>
              <a:t>Magyarország Kft. – Seres Kft.</a:t>
            </a:r>
            <a:endParaRPr lang="hu-HU" sz="1800" b="0" strike="noStrike" spc="-1" dirty="0" smtClean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hu-HU" spc="-1" dirty="0" smtClean="0">
                <a:solidFill>
                  <a:schemeClr val="bg1"/>
                </a:solidFill>
                <a:latin typeface="Arial"/>
              </a:rPr>
              <a:t>2018. június - július</a:t>
            </a:r>
            <a:endParaRPr lang="hu-HU" sz="18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339752" y="5229200"/>
            <a:ext cx="43924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1600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1400" b="1" spc="-1" dirty="0" smtClean="0">
                <a:solidFill>
                  <a:srgbClr val="000000"/>
                </a:solidFill>
              </a:rPr>
              <a:t>Közel 1500 fő </a:t>
            </a:r>
            <a:r>
              <a:rPr lang="hu-HU" sz="1400" spc="-1" dirty="0" smtClean="0">
                <a:solidFill>
                  <a:srgbClr val="000000"/>
                </a:solidFill>
              </a:rPr>
              <a:t>megszólított álláskereső</a:t>
            </a:r>
          </a:p>
          <a:p>
            <a:pPr indent="-21600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1400" b="1" spc="-1" dirty="0" smtClean="0">
                <a:solidFill>
                  <a:srgbClr val="000000"/>
                </a:solidFill>
              </a:rPr>
              <a:t>Több, mint 100 fő </a:t>
            </a:r>
            <a:r>
              <a:rPr lang="hu-HU" sz="1400" spc="-1" dirty="0" smtClean="0">
                <a:solidFill>
                  <a:srgbClr val="000000"/>
                </a:solidFill>
              </a:rPr>
              <a:t>érdeklődő</a:t>
            </a:r>
          </a:p>
          <a:p>
            <a:pPr indent="-216000" algn="ctr">
              <a:buClr>
                <a:srgbClr val="000000"/>
              </a:buClr>
              <a:buFont typeface="Arial"/>
              <a:buChar char="•"/>
            </a:pPr>
            <a:r>
              <a:rPr lang="hu-HU" sz="1400" b="1" spc="-1" dirty="0" smtClean="0">
                <a:solidFill>
                  <a:srgbClr val="00B050"/>
                </a:solidFill>
              </a:rPr>
              <a:t>EREDMÉNY</a:t>
            </a:r>
            <a:endParaRPr lang="hu-HU" sz="1400" spc="-1" dirty="0" smtClean="0">
              <a:solidFill>
                <a:srgbClr val="000000"/>
              </a:solidFill>
            </a:endParaRPr>
          </a:p>
          <a:p>
            <a:pPr indent="-21600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1400" spc="-1" dirty="0" smtClean="0">
                <a:solidFill>
                  <a:srgbClr val="000000"/>
                </a:solidFill>
              </a:rPr>
              <a:t>Támogatott és támogatás nélküli elhelyezkedés</a:t>
            </a:r>
          </a:p>
          <a:p>
            <a:pPr indent="-21600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hu-HU" sz="1400" spc="-1" dirty="0"/>
          </a:p>
        </p:txBody>
      </p:sp>
      <p:pic>
        <p:nvPicPr>
          <p:cNvPr id="7" name="Kép 6" descr="IMG_20180607_1010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564904"/>
            <a:ext cx="4000680" cy="2520280"/>
          </a:xfrm>
          <a:prstGeom prst="rect">
            <a:avLst/>
          </a:prstGeom>
        </p:spPr>
      </p:pic>
      <p:pic>
        <p:nvPicPr>
          <p:cNvPr id="8" name="Kép 7" descr="IMG_20180607_1334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564904"/>
            <a:ext cx="4392488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447840" y="44640"/>
            <a:ext cx="5564320" cy="93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2200" b="1" cap="all" spc="-1" dirty="0" smtClean="0">
                <a:solidFill>
                  <a:srgbClr val="FFFFFF"/>
                </a:solidFill>
              </a:rPr>
              <a:t>pozitív tapasztalatok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1700" b="1" cap="all" spc="-1" dirty="0" smtClean="0">
                <a:solidFill>
                  <a:srgbClr val="FFFFFF"/>
                </a:solidFill>
              </a:rPr>
              <a:t> – megyei rendezvények sikeressége – </a:t>
            </a:r>
            <a:endParaRPr lang="hu-HU" sz="1700" spc="-1" dirty="0"/>
          </a:p>
        </p:txBody>
      </p:sp>
      <p:sp>
        <p:nvSpPr>
          <p:cNvPr id="190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spcBef>
                <a:spcPts val="641"/>
              </a:spcBef>
            </a:pPr>
            <a:endParaRPr lang="hu-HU" sz="18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</a:pPr>
            <a:endParaRPr lang="hu-HU" sz="1800" b="0" strike="noStrike" spc="-1">
              <a:latin typeface="Arial"/>
            </a:endParaRPr>
          </a:p>
        </p:txBody>
      </p:sp>
      <p:sp>
        <p:nvSpPr>
          <p:cNvPr id="191" name="CustomShape 3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6FC9F2C2-B56D-4528-9A43-FFA127EDE2A7}" type="slidenum">
              <a:rPr lang="hu-HU" sz="1200" b="0" strike="noStrike" spc="-1">
                <a:solidFill>
                  <a:srgbClr val="8B8B8B"/>
                </a:solidFill>
                <a:latin typeface="Arial"/>
              </a:rPr>
              <a:pPr algn="r">
                <a:lnSpc>
                  <a:spcPct val="100000"/>
                </a:lnSpc>
              </a:pPr>
              <a:t>9</a:t>
            </a:fld>
            <a:endParaRPr lang="hu-HU" sz="1200" b="0" strike="noStrike" spc="-1">
              <a:latin typeface="Arial"/>
            </a:endParaRPr>
          </a:p>
        </p:txBody>
      </p:sp>
      <p:sp>
        <p:nvSpPr>
          <p:cNvPr id="192" name="CustomShape 4"/>
          <p:cNvSpPr/>
          <p:nvPr/>
        </p:nvSpPr>
        <p:spPr>
          <a:xfrm>
            <a:off x="2051720" y="1340768"/>
            <a:ext cx="5328000" cy="5752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1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„Saját lábon” vállalkozástervezési </a:t>
            </a:r>
            <a:r>
              <a:rPr lang="hu-HU" sz="1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vetélkedő</a:t>
            </a:r>
            <a:endParaRPr lang="hu-HU" sz="1800" b="0" strike="noStrike" spc="-1" dirty="0">
              <a:latin typeface="Arial"/>
            </a:endParaRPr>
          </a:p>
        </p:txBody>
      </p:sp>
      <p:sp>
        <p:nvSpPr>
          <p:cNvPr id="193" name="CustomShape 5"/>
          <p:cNvSpPr/>
          <p:nvPr/>
        </p:nvSpPr>
        <p:spPr>
          <a:xfrm>
            <a:off x="1547640" y="5085360"/>
            <a:ext cx="6480000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hu-HU" sz="1800" b="0" strike="noStrike" spc="-1" dirty="0">
              <a:latin typeface="Arial"/>
            </a:endParaRPr>
          </a:p>
        </p:txBody>
      </p:sp>
      <p:pic>
        <p:nvPicPr>
          <p:cNvPr id="194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0032" y="2565000"/>
            <a:ext cx="4032448" cy="2952232"/>
          </a:xfrm>
          <a:prstGeom prst="rect">
            <a:avLst/>
          </a:prstGeom>
          <a:ln w="9360">
            <a:noFill/>
          </a:ln>
        </p:spPr>
      </p:pic>
      <p:pic>
        <p:nvPicPr>
          <p:cNvPr id="195" name="Picture 3"/>
          <p:cNvPicPr/>
          <p:nvPr/>
        </p:nvPicPr>
        <p:blipFill>
          <a:blip r:embed="rId3" cstate="print"/>
          <a:stretch/>
        </p:blipFill>
        <p:spPr>
          <a:xfrm>
            <a:off x="251640" y="2565000"/>
            <a:ext cx="4464376" cy="2952232"/>
          </a:xfrm>
          <a:prstGeom prst="rect">
            <a:avLst/>
          </a:prstGeom>
          <a:ln w="9360">
            <a:noFill/>
          </a:ln>
        </p:spPr>
      </p:pic>
      <p:sp>
        <p:nvSpPr>
          <p:cNvPr id="10" name="Szövegdoboz 9"/>
          <p:cNvSpPr txBox="1"/>
          <p:nvPr/>
        </p:nvSpPr>
        <p:spPr>
          <a:xfrm>
            <a:off x="539552" y="206084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2"/>
                </a:solidFill>
              </a:rPr>
              <a:t>             </a:t>
            </a:r>
            <a:r>
              <a:rPr lang="hu-HU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2017. november 30.</a:t>
            </a:r>
            <a:endParaRPr lang="hu-HU" dirty="0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5004048" y="206084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            </a:t>
            </a:r>
            <a:r>
              <a:rPr lang="hu-HU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2019. május 10.</a:t>
            </a:r>
            <a:endParaRPr lang="hu-HU" dirty="0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043608" y="573325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2"/>
                </a:solidFill>
              </a:rPr>
              <a:t>Végzős középiskolások vállalkozástervezési ötleteinek pályáztatása</a:t>
            </a:r>
            <a:endParaRPr lang="hu-H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2147</TotalTime>
  <Words>576</Words>
  <Application>Microsoft Office PowerPoint</Application>
  <PresentationFormat>Diavetítés a képernyőre (4:3 oldalarány)</PresentationFormat>
  <Paragraphs>185</Paragraphs>
  <Slides>13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4</vt:i4>
      </vt:variant>
      <vt:variant>
        <vt:lpstr>Diacímek</vt:lpstr>
      </vt:variant>
      <vt:variant>
        <vt:i4>13</vt:i4>
      </vt:variant>
    </vt:vector>
  </HeadingPairs>
  <TitlesOfParts>
    <vt:vector size="17" baseType="lpstr">
      <vt:lpstr>Office Theme</vt:lpstr>
      <vt:lpstr>Office Theme</vt:lpstr>
      <vt:lpstr>Office Theme</vt:lpstr>
      <vt:lpstr>Office Theme</vt:lpstr>
      <vt:lpstr>1. dia</vt:lpstr>
      <vt:lpstr>2. dia</vt:lpstr>
      <vt:lpstr>3. dia</vt:lpstr>
      <vt:lpstr>A projekt előrehaladása  Járási bontásban 2019.11.30-ig bezárólag</vt:lpstr>
      <vt:lpstr> BEVONÁSI ARÁNYOK 2019.11.30-IG </vt:lpstr>
      <vt:lpstr>6. dia</vt:lpstr>
      <vt:lpstr>7. dia</vt:lpstr>
      <vt:lpstr>pozitív tapasztalatok  – megyei rendezvények sikeressége –  </vt:lpstr>
      <vt:lpstr>9. dia</vt:lpstr>
      <vt:lpstr>10. dia</vt:lpstr>
      <vt:lpstr>11. dia</vt:lpstr>
      <vt:lpstr>12. dia</vt:lpstr>
      <vt:lpstr>13. dia</vt:lpstr>
    </vt:vector>
  </TitlesOfParts>
  <Company>novak.adam@gmail.com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x</cp:lastModifiedBy>
  <cp:revision>231</cp:revision>
  <dcterms:created xsi:type="dcterms:W3CDTF">2014-03-03T11:13:53Z</dcterms:created>
  <dcterms:modified xsi:type="dcterms:W3CDTF">2019-12-02T10:27:13Z</dcterms:modified>
  <dc:language>hu-HU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novak.adam@gmail.com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5</vt:i4>
  </property>
  <property fmtid="{D5CDD505-2E9C-101B-9397-08002B2CF9AE}" pid="9" name="PresentationFormat">
    <vt:lpwstr>Diavetítés a képernyőre (4:3 oldalarány)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9</vt:i4>
  </property>
</Properties>
</file>