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8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8" r:id="rId20"/>
    <p:sldId id="279" r:id="rId21"/>
    <p:sldId id="281" r:id="rId22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8EBA-D629-44B6-A0B0-23D403544F30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1EFD1-5165-438B-8CA9-1A72BCD9F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0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3 fő pillér</a:t>
            </a:r>
            <a:r>
              <a:rPr lang="hu-HU" b="1" baseline="0" dirty="0" smtClean="0"/>
              <a:t>:</a:t>
            </a:r>
          </a:p>
          <a:p>
            <a:r>
              <a:rPr lang="hu-HU" baseline="0" dirty="0" err="1" smtClean="0"/>
              <a:t>Szakkt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Köznt</a:t>
            </a:r>
            <a:r>
              <a:rPr lang="hu-HU" baseline="0" dirty="0" smtClean="0"/>
              <a:t>., </a:t>
            </a:r>
            <a:r>
              <a:rPr lang="hu-HU" baseline="0" dirty="0" err="1" smtClean="0"/>
              <a:t>Felsőokt.tv</a:t>
            </a:r>
            <a:r>
              <a:rPr lang="hu-HU" baseline="0" dirty="0" smtClean="0"/>
              <a:t>. továbbá a </a:t>
            </a:r>
            <a:r>
              <a:rPr lang="hu-HU" baseline="0" dirty="0" err="1" smtClean="0"/>
              <a:t>Fktv</a:t>
            </a:r>
            <a:endParaRPr lang="hu-HU" baseline="0" dirty="0" smtClean="0"/>
          </a:p>
          <a:p>
            <a:r>
              <a:rPr lang="hu-HU" baseline="0" dirty="0" err="1" smtClean="0"/>
              <a:t>Szkt</a:t>
            </a:r>
            <a:r>
              <a:rPr lang="hu-HU" baseline="0" dirty="0" smtClean="0"/>
              <a:t>+</a:t>
            </a:r>
            <a:r>
              <a:rPr lang="hu-HU" baseline="0" dirty="0" err="1" smtClean="0"/>
              <a:t>Fktv</a:t>
            </a:r>
            <a:r>
              <a:rPr lang="hu-HU" baseline="0" dirty="0" smtClean="0"/>
              <a:t> - </a:t>
            </a:r>
            <a:r>
              <a:rPr lang="hu-HU" baseline="0" dirty="0" err="1" smtClean="0"/>
              <a:t>nél</a:t>
            </a:r>
            <a:r>
              <a:rPr lang="hu-HU" baseline="0" dirty="0" smtClean="0"/>
              <a:t> csak 1-1 végrehajtási rendelet lesz., valamint 1 hatályba/hatályon kívül helyező.</a:t>
            </a:r>
          </a:p>
          <a:p>
            <a:r>
              <a:rPr lang="hu-HU" baseline="0" dirty="0" smtClean="0"/>
              <a:t>Az </a:t>
            </a:r>
            <a:r>
              <a:rPr lang="hu-HU" baseline="0" dirty="0" err="1" smtClean="0"/>
              <a:t>Fktv</a:t>
            </a:r>
            <a:r>
              <a:rPr lang="hu-HU" baseline="0" dirty="0" smtClean="0"/>
              <a:t> mai értelmezése szerinti képzési körök megszűnnek.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28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 a bejelentés, mind az engedélykérés esetében ellenőrzés</a:t>
            </a:r>
            <a:r>
              <a:rPr lang="hu-HU" baseline="0" dirty="0" smtClean="0"/>
              <a:t> lesz.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386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83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Vizsgáztatás a jelenlegi szabályok</a:t>
            </a:r>
            <a:r>
              <a:rPr lang="hu-HU" baseline="0" dirty="0" smtClean="0"/>
              <a:t> szerint 2022.12.31-ig. Ezt követően várhatóan felkenik a </a:t>
            </a:r>
            <a:r>
              <a:rPr lang="hu-HU" baseline="0" dirty="0" err="1" smtClean="0"/>
              <a:t>szakképzőiskolákat</a:t>
            </a:r>
            <a:r>
              <a:rPr lang="hu-HU" baseline="0" dirty="0" smtClean="0"/>
              <a:t>, 2024.12.31-ig, hogy a maradékot vizsgáztassák.</a:t>
            </a:r>
          </a:p>
          <a:p>
            <a:r>
              <a:rPr lang="hu-HU" baseline="0" dirty="0" smtClean="0"/>
              <a:t>A programkövetelményeket ki fogja elkészíteni? – még nincs eldöntve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00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052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61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OKJ helyett – szakmajegyzék</a:t>
            </a:r>
            <a:r>
              <a:rPr lang="hu-HU" baseline="0" dirty="0" smtClean="0"/>
              <a:t> lesz! Ez kormányrendeletben jelenik majd meg. Még lehet változás a 174 szakmában.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szakmák </a:t>
            </a:r>
            <a:r>
              <a:rPr lang="hu-HU" baseline="0" dirty="0" err="1" smtClean="0"/>
              <a:t>KKK-ja</a:t>
            </a:r>
            <a:r>
              <a:rPr lang="hu-HU" baseline="0" dirty="0" smtClean="0"/>
              <a:t> nem rendeletben jelenik meg, hanem a minisztérium honlapján.</a:t>
            </a:r>
          </a:p>
          <a:p>
            <a:r>
              <a:rPr lang="hu-HU" baseline="0" dirty="0" smtClean="0"/>
              <a:t>Részszakmák   - ezek külön nem jelennek meg rendeletben!</a:t>
            </a:r>
          </a:p>
          <a:p>
            <a:r>
              <a:rPr lang="hu-HU" baseline="0" dirty="0" smtClean="0"/>
              <a:t>	- adott szakma Képzési Kimeneti Követelmények (KKK) tartalmazzák, ha meghatározásra kerülnek</a:t>
            </a:r>
          </a:p>
          <a:p>
            <a:r>
              <a:rPr lang="hu-HU" baseline="0" dirty="0" smtClean="0"/>
              <a:t>Ágazati alapoktatás után (2 év) ágazati szakvizsga (minden tanuló végzettséggel távozzon).</a:t>
            </a:r>
          </a:p>
          <a:p>
            <a:r>
              <a:rPr lang="hu-HU" baseline="0" dirty="0" smtClean="0"/>
              <a:t>Szakképző iskola: 3 év (1 év alapozás)</a:t>
            </a:r>
          </a:p>
          <a:p>
            <a:r>
              <a:rPr lang="hu-HU" baseline="0" dirty="0" smtClean="0"/>
              <a:t>Technikum: 5 év (2 év alapozó)</a:t>
            </a:r>
          </a:p>
          <a:p>
            <a:r>
              <a:rPr lang="hu-HU" baseline="0" dirty="0" smtClean="0"/>
              <a:t>2 év után alapozó vizsga, csak után mehet tovább a duális szakképzésbe. (közismereti oktatás + szakmai oktatás)</a:t>
            </a:r>
          </a:p>
          <a:p>
            <a:r>
              <a:rPr lang="hu-HU" baseline="0" dirty="0" smtClean="0"/>
              <a:t>Duális képzésben résztvevő vállalat: megállapodik az iskolával, hogy mekkora részét végzi a képzésnek (szabad választás), </a:t>
            </a:r>
            <a:r>
              <a:rPr lang="hu-HU" b="1" baseline="0" dirty="0" smtClean="0"/>
              <a:t>programterv</a:t>
            </a:r>
            <a:r>
              <a:rPr lang="hu-HU" baseline="0" dirty="0" smtClean="0"/>
              <a:t>et készít a KKK alapján.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Felnőttképző</a:t>
            </a:r>
            <a:r>
              <a:rPr lang="hu-HU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Részszakmák oktatása (KKK alapján) – iskola is végezheti, </a:t>
            </a:r>
            <a:r>
              <a:rPr lang="hu-HU" baseline="0" dirty="0" err="1" smtClean="0"/>
              <a:t>uaz</a:t>
            </a:r>
            <a:r>
              <a:rPr lang="hu-HU" baseline="0" dirty="0" smtClean="0"/>
              <a:t> a szabályozás vonatkozik rá ebben a tekintetben, mint a </a:t>
            </a:r>
            <a:r>
              <a:rPr lang="hu-HU" baseline="0" dirty="0" err="1" smtClean="0"/>
              <a:t>felnőttképzőkre</a:t>
            </a:r>
            <a:r>
              <a:rPr lang="hu-HU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Szakmai képzés - mint a mostani B kör, ahhoz hasonlít majd</a:t>
            </a:r>
          </a:p>
          <a:p>
            <a:pPr marL="457200" lvl="1" indent="0">
              <a:buFontTx/>
              <a:buNone/>
            </a:pPr>
            <a:r>
              <a:rPr lang="hu-HU" baseline="0" dirty="0" smtClean="0"/>
              <a:t>	       - felelős miniszter veszi nyilvántartásba (jogszabály alapján meghatározott)</a:t>
            </a:r>
          </a:p>
          <a:p>
            <a:pPr marL="457200" lvl="1" indent="0">
              <a:buFontTx/>
              <a:buNone/>
            </a:pPr>
            <a:r>
              <a:rPr lang="hu-HU" baseline="0" dirty="0" smtClean="0"/>
              <a:t>	       - mérési/értékelés rész részletesebb kidolgozása</a:t>
            </a:r>
          </a:p>
          <a:p>
            <a:r>
              <a:rPr lang="hu-HU" dirty="0" err="1" smtClean="0"/>
              <a:t>PK-k</a:t>
            </a:r>
            <a:r>
              <a:rPr lang="hu-HU" dirty="0" smtClean="0"/>
              <a:t>: - olyan lehet, amire a munkaerőpiacnak szükséges van</a:t>
            </a:r>
          </a:p>
          <a:p>
            <a:r>
              <a:rPr lang="hu-HU" dirty="0" smtClean="0"/>
              <a:t>         - nem cél egy másik szakmajegyzék létrehozása!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98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28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vizsgával zárul (szakmai oktatás/képzés),</a:t>
            </a:r>
            <a:r>
              <a:rPr lang="hu-HU" baseline="0" dirty="0" smtClean="0"/>
              <a:t> akkor az akkreditált </a:t>
            </a:r>
            <a:r>
              <a:rPr lang="hu-HU" baseline="0" dirty="0" err="1" smtClean="0"/>
              <a:t>vizsgakp-ok</a:t>
            </a:r>
            <a:r>
              <a:rPr lang="hu-HU" baseline="0" dirty="0" smtClean="0"/>
              <a:t> végzik.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KKK-kban</a:t>
            </a:r>
            <a:r>
              <a:rPr lang="hu-HU" baseline="0" dirty="0" smtClean="0"/>
              <a:t> olyan részletesen kell meghatározni a mérés/értékelést, hogy mindenhol egyformán lehessen mérni. (nem folyamatszabály, hanem kimenet – pl. puzzle kirakása, mindenkinél </a:t>
            </a:r>
            <a:r>
              <a:rPr lang="hu-HU" baseline="0" dirty="0" err="1" smtClean="0"/>
              <a:t>uaz</a:t>
            </a:r>
            <a:r>
              <a:rPr lang="hu-HU" baseline="0" dirty="0" smtClean="0"/>
              <a:t> a vége).</a:t>
            </a:r>
          </a:p>
          <a:p>
            <a:endParaRPr lang="hu-HU" baseline="0" dirty="0" smtClean="0"/>
          </a:p>
          <a:p>
            <a:r>
              <a:rPr lang="hu-HU" baseline="0" dirty="0" smtClean="0"/>
              <a:t>NAH – az </a:t>
            </a:r>
            <a:r>
              <a:rPr lang="hu-HU" baseline="0" dirty="0" err="1" smtClean="0"/>
              <a:t>akkred.vizsgakp</a:t>
            </a:r>
            <a:r>
              <a:rPr lang="hu-HU" baseline="0" dirty="0" smtClean="0"/>
              <a:t>. végzi majd a személytanúsítást.</a:t>
            </a:r>
          </a:p>
          <a:p>
            <a:r>
              <a:rPr lang="hu-HU" baseline="0" dirty="0" smtClean="0"/>
              <a:t>Az ISO 17024 szabvány egy keretet ad, pontosan le kell fektetni, hogy értékel, felügyel, függetlenít stb. a szervezet. Pártatlanság, függetlenség!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34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Technikum: az emelt szintű érettségi mellé az 5. év végén technikusi oklevelet kapnak a végzettek.</a:t>
            </a:r>
          </a:p>
          <a:p>
            <a:endParaRPr lang="hu-HU" dirty="0" smtClean="0"/>
          </a:p>
          <a:p>
            <a:r>
              <a:rPr lang="hu-HU" dirty="0" smtClean="0"/>
              <a:t>Nagy szabású</a:t>
            </a:r>
            <a:r>
              <a:rPr lang="hu-HU" baseline="0" dirty="0" smtClean="0"/>
              <a:t> munka zajlik, csökkenteni kell a szabályozott szakmák számát! Ezt az EU felé is teljesíteni kell, elvárás.</a:t>
            </a:r>
          </a:p>
          <a:p>
            <a:r>
              <a:rPr lang="hu-HU" b="1" baseline="0" dirty="0" smtClean="0"/>
              <a:t>Szabályozott szakma</a:t>
            </a:r>
            <a:r>
              <a:rPr lang="hu-HU" baseline="0" dirty="0" smtClean="0"/>
              <a:t> csak az maradhat, amely kellő indokoltsággal bír, közérdek, hatással van a lelki/testi egészségre, stb.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pedagógiai, </a:t>
            </a:r>
            <a:r>
              <a:rPr lang="hu-HU" baseline="0" dirty="0" err="1" smtClean="0"/>
              <a:t>eü-i</a:t>
            </a:r>
            <a:r>
              <a:rPr lang="hu-HU" baseline="0" smtClean="0"/>
              <a:t> munka</a:t>
            </a:r>
            <a:endParaRPr lang="hu-HU" baseline="0" dirty="0" smtClean="0"/>
          </a:p>
          <a:p>
            <a:r>
              <a:rPr lang="hu-HU" baseline="0" dirty="0" smtClean="0"/>
              <a:t>2012/13-ban 400 féle hatósági képzést mértek fel, ez túl sok!</a:t>
            </a:r>
          </a:p>
          <a:p>
            <a:r>
              <a:rPr lang="hu-HU" baseline="0" dirty="0" smtClean="0"/>
              <a:t>A szabályozott szakmát a kijelölt hatóság ismeri el, rendeletben kell majd szabályoznia. (pl. PM mérlegképes, adótanácsadó)</a:t>
            </a:r>
          </a:p>
          <a:p>
            <a:endParaRPr lang="hu-HU" baseline="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50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 képzés legalább bejelentési kötelezettséggel jár! (Mátyus M.) Még a konferenciák is, ha képzés…</a:t>
            </a:r>
          </a:p>
          <a:p>
            <a:r>
              <a:rPr lang="hu-HU" dirty="0" smtClean="0"/>
              <a:t>Milyen hatóság</a:t>
            </a:r>
            <a:r>
              <a:rPr lang="hu-HU" baseline="0" dirty="0" smtClean="0"/>
              <a:t> vezeti majd az adatszolgáltatási rendszert? Állítólag egy új hatóság lesz.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60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Bejelentett képzések</a:t>
            </a:r>
            <a:r>
              <a:rPr lang="hu-HU" dirty="0" smtClean="0"/>
              <a:t>: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Szolg.tv</a:t>
            </a:r>
            <a:r>
              <a:rPr lang="hu-HU" baseline="0" dirty="0" smtClean="0"/>
              <a:t> vonatkozik ezekre, nem az </a:t>
            </a:r>
            <a:r>
              <a:rPr lang="hu-HU" baseline="0" dirty="0" err="1" smtClean="0"/>
              <a:t>Fktv</a:t>
            </a:r>
            <a:r>
              <a:rPr lang="hu-HU" baseline="0" dirty="0" smtClean="0"/>
              <a:t>! De </a:t>
            </a:r>
            <a:r>
              <a:rPr lang="hu-HU" baseline="0" dirty="0" err="1" smtClean="0"/>
              <a:t>fsz-t</a:t>
            </a:r>
            <a:r>
              <a:rPr lang="hu-HU" baseline="0" dirty="0" smtClean="0"/>
              <a:t> kell kötni! + FIR (lehet, hogy a KRÉTA) + OSAP</a:t>
            </a:r>
          </a:p>
          <a:p>
            <a:r>
              <a:rPr lang="hu-HU" baseline="0" dirty="0" smtClean="0"/>
              <a:t>Azaz ellenőrizhetővé válnak.</a:t>
            </a:r>
          </a:p>
          <a:p>
            <a:r>
              <a:rPr lang="hu-HU" baseline="0" dirty="0" smtClean="0"/>
              <a:t>Áfa????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43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77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Mátyus M: név szerint kell bevinni a résztvevőt!!!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EFD1-5165-438B-8CA9-1A72BCD9F65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80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99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2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38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72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38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77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86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032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45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8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7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63AD-DAAE-4FC9-9841-2278FB98CB66}" type="datetimeFigureOut">
              <a:rPr lang="hu-HU" smtClean="0"/>
              <a:t>2019. 12. 02.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D3ED-6279-47CF-88E3-B9B496705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4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hu-HU" sz="3800" b="1" dirty="0" smtClean="0"/>
              <a:t>Szakképzés és felnőttképzés helyzete az OKJ változás tükrében</a:t>
            </a:r>
            <a:endParaRPr lang="hu-HU" sz="3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2664296"/>
          </a:xfrm>
        </p:spPr>
        <p:txBody>
          <a:bodyPr>
            <a:normAutofit fontScale="92500" lnSpcReduction="10000"/>
          </a:bodyPr>
          <a:lstStyle/>
          <a:p>
            <a:endParaRPr lang="hu-H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Forrás: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FVSZ szakmai nap, 2019. 11. 14.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Mátyus Mihály előadása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kiegészítve</a:t>
            </a:r>
          </a:p>
          <a:p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tevékenység </a:t>
            </a:r>
            <a:r>
              <a:rPr lang="hu-HU" i="1" dirty="0" smtClean="0"/>
              <a:t>megkezdéséről </a:t>
            </a:r>
            <a:r>
              <a:rPr lang="hu-HU" b="1" dirty="0" smtClean="0"/>
              <a:t>bejelentés a felnőttképzési államigazgatási szervnek</a:t>
            </a:r>
          </a:p>
          <a:p>
            <a:pPr marL="0" indent="0">
              <a:buNone/>
            </a:pPr>
            <a:endParaRPr lang="hu-HU" sz="1400" b="1" dirty="0" smtClean="0"/>
          </a:p>
          <a:p>
            <a:r>
              <a:rPr lang="hu-HU" b="1" dirty="0" smtClean="0"/>
              <a:t>Működési feltételek:</a:t>
            </a:r>
          </a:p>
          <a:p>
            <a:pPr lvl="1"/>
            <a:r>
              <a:rPr lang="hu-HU" b="1" dirty="0" smtClean="0"/>
              <a:t>Felnőttképzési szerződés </a:t>
            </a:r>
            <a:r>
              <a:rPr lang="hu-HU" dirty="0" smtClean="0"/>
              <a:t>és </a:t>
            </a:r>
            <a:r>
              <a:rPr lang="hu-HU" i="1" dirty="0" smtClean="0"/>
              <a:t>személyes adatok kezelése</a:t>
            </a:r>
          </a:p>
          <a:p>
            <a:pPr lvl="1"/>
            <a:r>
              <a:rPr lang="hu-HU" dirty="0" smtClean="0"/>
              <a:t>A képzések </a:t>
            </a:r>
            <a:r>
              <a:rPr lang="hu-HU" i="1" dirty="0" smtClean="0"/>
              <a:t>megvalósításáról </a:t>
            </a:r>
            <a:r>
              <a:rPr lang="hu-HU" b="1" i="1" dirty="0" smtClean="0"/>
              <a:t>jelentés a Felnőttképzési Információs Rendszerbe </a:t>
            </a:r>
            <a:r>
              <a:rPr lang="hu-HU" dirty="0" smtClean="0"/>
              <a:t>(képzés neve, első képzési napja, befejezés tervezett időpontja)</a:t>
            </a:r>
          </a:p>
          <a:p>
            <a:pPr lvl="1"/>
            <a:r>
              <a:rPr lang="hu-HU" b="1" dirty="0" smtClean="0"/>
              <a:t>OSAP </a:t>
            </a:r>
            <a:r>
              <a:rPr lang="hu-HU" i="1" dirty="0" smtClean="0"/>
              <a:t>adatszolgáltatás</a:t>
            </a:r>
            <a:endParaRPr lang="hu-HU" b="1" dirty="0"/>
          </a:p>
          <a:p>
            <a:pPr marL="0" lvl="1" indent="0">
              <a:buNone/>
            </a:pPr>
            <a:endParaRPr lang="hu-HU" i="1" dirty="0" smtClean="0"/>
          </a:p>
          <a:p>
            <a:pPr marL="0" lvl="1" indent="0">
              <a:buNone/>
            </a:pPr>
            <a:r>
              <a:rPr lang="hu-HU" i="1" dirty="0" smtClean="0"/>
              <a:t>(Szolgáltatási tv. vonatkozik rá, de </a:t>
            </a:r>
            <a:r>
              <a:rPr lang="hu-HU" i="1" dirty="0" err="1" smtClean="0"/>
              <a:t>FSZ-t</a:t>
            </a:r>
            <a:r>
              <a:rPr lang="hu-HU" i="1" dirty="0" smtClean="0"/>
              <a:t> kell kötni, FIR     KRÉTA ?</a:t>
            </a:r>
          </a:p>
          <a:p>
            <a:pPr marL="0" lvl="1" indent="0">
              <a:buNone/>
            </a:pPr>
            <a:r>
              <a:rPr lang="hu-HU" b="1" i="1" dirty="0" smtClean="0"/>
              <a:t>Ellenőrizhető !!!!</a:t>
            </a:r>
          </a:p>
          <a:p>
            <a:pPr marL="0" lvl="1" indent="0">
              <a:buNone/>
            </a:pPr>
            <a:r>
              <a:rPr lang="hu-HU" b="1" i="1" dirty="0" smtClean="0"/>
              <a:t>ÁFA ????</a:t>
            </a:r>
            <a:endParaRPr lang="hu-HU" b="1" i="1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/>
              <a:t>Bejelentés alapján folyó képzések</a:t>
            </a:r>
            <a:endParaRPr lang="hu-HU" sz="3200" b="1" dirty="0"/>
          </a:p>
        </p:txBody>
      </p:sp>
      <p:sp>
        <p:nvSpPr>
          <p:cNvPr id="2" name="Jobbra nyíl 1"/>
          <p:cNvSpPr/>
          <p:nvPr/>
        </p:nvSpPr>
        <p:spPr>
          <a:xfrm>
            <a:off x="6600826" y="5037259"/>
            <a:ext cx="18002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smtClean="0"/>
              <a:t>Engedély alapján folyó képzés</a:t>
            </a:r>
            <a:endParaRPr lang="hu-HU" sz="36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3848" y="2124945"/>
            <a:ext cx="5482952" cy="370891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000" dirty="0" smtClean="0"/>
              <a:t>Rendelkezik </a:t>
            </a:r>
            <a:r>
              <a:rPr lang="hu-HU" sz="2000" b="1" i="1" dirty="0" smtClean="0"/>
              <a:t>minőségirányítási, ügyfélszolgálati és panaszkezelési rendszerrel</a:t>
            </a:r>
            <a:r>
              <a:rPr lang="hu-HU" sz="2000" dirty="0" smtClean="0"/>
              <a:t>, illetve ezek működtetéséhez szükséges feltételekkel</a:t>
            </a:r>
          </a:p>
          <a:p>
            <a:endParaRPr lang="hu-HU" sz="2000" dirty="0" smtClean="0"/>
          </a:p>
          <a:p>
            <a:r>
              <a:rPr lang="hu-HU" sz="2000" dirty="0" smtClean="0"/>
              <a:t>Rendelkezik </a:t>
            </a:r>
            <a:r>
              <a:rPr lang="hu-HU" sz="2000" b="1" i="1" dirty="0" smtClean="0"/>
              <a:t>vagyoni biztosítékkal</a:t>
            </a:r>
          </a:p>
          <a:p>
            <a:endParaRPr lang="hu-HU" sz="2000" b="1" i="1" dirty="0" smtClean="0"/>
          </a:p>
          <a:p>
            <a:r>
              <a:rPr lang="hu-HU" sz="2000" dirty="0" smtClean="0"/>
              <a:t>Létesítő okiratában,működési engedélyében, vagy egyéni vállalkozói nyilvántartásában </a:t>
            </a:r>
            <a:r>
              <a:rPr lang="hu-HU" sz="2000" b="1" i="1" dirty="0" smtClean="0"/>
              <a:t>a tevékenységei között oktatás vagy képzés </a:t>
            </a:r>
            <a:r>
              <a:rPr lang="hu-HU" sz="2000" dirty="0" smtClean="0"/>
              <a:t>szerepel</a:t>
            </a:r>
            <a:endParaRPr lang="hu-HU" sz="2000" dirty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755576" y="2124945"/>
            <a:ext cx="1944216" cy="37089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Az engedély feltételei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Engedély alapján folyó képzés</a:t>
            </a:r>
            <a:endParaRPr lang="hu-HU" sz="3600" b="1" dirty="0"/>
          </a:p>
        </p:txBody>
      </p:sp>
      <p:sp>
        <p:nvSpPr>
          <p:cNvPr id="7" name="Tartalom helye 3"/>
          <p:cNvSpPr>
            <a:spLocks noGrp="1"/>
          </p:cNvSpPr>
          <p:nvPr>
            <p:ph sz="half" idx="2"/>
          </p:nvPr>
        </p:nvSpPr>
        <p:spPr>
          <a:xfrm>
            <a:off x="2483768" y="1556792"/>
            <a:ext cx="6203032" cy="4680519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hu-HU" sz="1800" b="1" dirty="0" smtClean="0"/>
              <a:t>Felnőttképzési szerződés </a:t>
            </a:r>
            <a:r>
              <a:rPr lang="hu-HU" sz="1800" dirty="0" smtClean="0"/>
              <a:t>és személyes adatok kezelése</a:t>
            </a:r>
          </a:p>
          <a:p>
            <a:r>
              <a:rPr lang="hu-HU" sz="1800" dirty="0" smtClean="0"/>
              <a:t>Szakértővel minősített </a:t>
            </a:r>
            <a:r>
              <a:rPr lang="hu-HU" sz="1800" b="1" dirty="0" smtClean="0"/>
              <a:t>képzési program </a:t>
            </a:r>
            <a:r>
              <a:rPr lang="hu-HU" sz="1800" dirty="0" smtClean="0"/>
              <a:t>(szakképzés esetén </a:t>
            </a:r>
            <a:r>
              <a:rPr lang="hu-HU" sz="1800" i="1" dirty="0" smtClean="0"/>
              <a:t>képzési és kimeneti követelmények vagy programkövetelmények </a:t>
            </a:r>
            <a:r>
              <a:rPr lang="hu-HU" sz="1800" dirty="0" smtClean="0"/>
              <a:t>alapján)</a:t>
            </a:r>
          </a:p>
          <a:p>
            <a:r>
              <a:rPr lang="hu-HU" sz="1800" b="1" dirty="0" smtClean="0"/>
              <a:t>Személyi</a:t>
            </a:r>
            <a:r>
              <a:rPr lang="hu-HU" sz="1800" dirty="0" smtClean="0"/>
              <a:t> és </a:t>
            </a:r>
            <a:r>
              <a:rPr lang="hu-HU" sz="1800" b="1" dirty="0" smtClean="0"/>
              <a:t>tárgyi</a:t>
            </a:r>
            <a:r>
              <a:rPr lang="hu-HU" sz="1800" dirty="0" smtClean="0"/>
              <a:t> feltételek</a:t>
            </a:r>
          </a:p>
          <a:p>
            <a:r>
              <a:rPr lang="hu-HU" sz="1800" dirty="0" smtClean="0"/>
              <a:t>Előzetes tudásmérés</a:t>
            </a:r>
          </a:p>
          <a:p>
            <a:r>
              <a:rPr lang="hu-HU" sz="1800" b="1" dirty="0" smtClean="0"/>
              <a:t>Minőségirányítási rendszer </a:t>
            </a:r>
            <a:r>
              <a:rPr lang="hu-HU" sz="1800" dirty="0" smtClean="0"/>
              <a:t>működtetése (részeként ügyfélszolgálati, panaszkezelési és oktatói minősítési rendszer)</a:t>
            </a:r>
          </a:p>
          <a:p>
            <a:r>
              <a:rPr lang="hu-HU" sz="1800" dirty="0" smtClean="0"/>
              <a:t>Kétévente </a:t>
            </a:r>
            <a:r>
              <a:rPr lang="hu-HU" sz="1800" b="1" dirty="0" smtClean="0"/>
              <a:t>külső értékelés</a:t>
            </a:r>
          </a:p>
          <a:p>
            <a:r>
              <a:rPr lang="hu-HU" sz="1800" b="1" dirty="0" smtClean="0"/>
              <a:t>Felnőttképzési Információs Rendszer</a:t>
            </a:r>
            <a:r>
              <a:rPr lang="hu-HU" sz="1800" dirty="0" smtClean="0"/>
              <a:t>be adatszolgáltatás (képzés neve, első képzési napja, befejezés tervezett időpontja)</a:t>
            </a:r>
          </a:p>
          <a:p>
            <a:r>
              <a:rPr lang="hu-HU" sz="1800" b="1" dirty="0"/>
              <a:t>OSAP </a:t>
            </a:r>
            <a:r>
              <a:rPr lang="hu-HU" sz="1800" dirty="0" smtClean="0"/>
              <a:t>adatszolgáltatás</a:t>
            </a:r>
          </a:p>
          <a:p>
            <a:r>
              <a:rPr lang="hu-HU" sz="1800" b="1" dirty="0" smtClean="0"/>
              <a:t>Képzési dokumentumok </a:t>
            </a:r>
            <a:r>
              <a:rPr lang="hu-HU" sz="1800" dirty="0" smtClean="0"/>
              <a:t>vezetése (jelenlegi szabályok szerint)</a:t>
            </a:r>
            <a:endParaRPr lang="hu-HU" sz="1800" dirty="0"/>
          </a:p>
          <a:p>
            <a:endParaRPr lang="hu-HU" sz="1600" b="1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sp>
        <p:nvSpPr>
          <p:cNvPr id="8" name="Tartalom helye 3"/>
          <p:cNvSpPr txBox="1">
            <a:spLocks/>
          </p:cNvSpPr>
          <p:nvPr/>
        </p:nvSpPr>
        <p:spPr>
          <a:xfrm>
            <a:off x="755576" y="1556792"/>
            <a:ext cx="1512168" cy="4608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Működési szabályok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Felnőttképzési államigazgatási szerv végzi </a:t>
            </a:r>
            <a:r>
              <a:rPr lang="hu-HU" i="1" dirty="0" smtClean="0"/>
              <a:t>évenkénti ellenőrzési terv alapján</a:t>
            </a:r>
            <a:r>
              <a:rPr lang="hu-HU" dirty="0" smtClean="0"/>
              <a:t>, az ellenőrzések </a:t>
            </a:r>
            <a:r>
              <a:rPr lang="hu-HU" b="1" dirty="0" smtClean="0"/>
              <a:t>eredményéről tájékoztatás </a:t>
            </a:r>
            <a:r>
              <a:rPr lang="hu-HU" i="1" dirty="0" smtClean="0"/>
              <a:t>a felnőttképzésért felelős miniszter részére</a:t>
            </a:r>
          </a:p>
          <a:p>
            <a:r>
              <a:rPr lang="hu-HU" b="1" u="sng" dirty="0" smtClean="0"/>
              <a:t>Szankciók: </a:t>
            </a:r>
            <a:r>
              <a:rPr lang="hu-HU" dirty="0" smtClean="0"/>
              <a:t>hatályos szabályozáshoz hasonlóan, kevésbé súlyos, vagy súlyos szabálysértések, a felnőttképzési államigazgatási szerv nagyobb mérlegelési jogkörében</a:t>
            </a:r>
          </a:p>
          <a:p>
            <a:r>
              <a:rPr lang="hu-HU" dirty="0" smtClean="0"/>
              <a:t>Az engedélyezés és ellenőrzés folyamatában </a:t>
            </a:r>
            <a:r>
              <a:rPr lang="hu-HU" b="1" dirty="0" smtClean="0"/>
              <a:t>szakértői bizottság kirendelhetősége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Ellenőrzés – </a:t>
            </a:r>
            <a:r>
              <a:rPr lang="hu-HU" sz="2700" b="1" dirty="0" smtClean="0"/>
              <a:t>bejelentés és engedély esetén is!</a:t>
            </a:r>
            <a:endParaRPr lang="hu-HU" sz="2700" b="1" dirty="0"/>
          </a:p>
        </p:txBody>
      </p:sp>
    </p:spTree>
    <p:extLst>
      <p:ext uri="{BB962C8B-B14F-4D97-AF65-F5344CB8AC3E}">
        <p14:creationId xmlns:p14="http://schemas.microsoft.com/office/powerpoint/2010/main" val="39628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 sz="2400" dirty="0" smtClean="0"/>
          </a:p>
          <a:p>
            <a:r>
              <a:rPr lang="hu-HU" sz="2400" dirty="0" smtClean="0"/>
              <a:t>Csak </a:t>
            </a:r>
            <a:r>
              <a:rPr lang="hu-HU" sz="2400" b="1" dirty="0" smtClean="0"/>
              <a:t>egy fajta </a:t>
            </a:r>
            <a:r>
              <a:rPr lang="hu-HU" sz="2400" b="1" dirty="0" smtClean="0"/>
              <a:t>szakértő</a:t>
            </a:r>
            <a:r>
              <a:rPr lang="hu-HU" sz="2400" dirty="0" smtClean="0"/>
              <a:t>, </a:t>
            </a:r>
            <a:r>
              <a:rPr lang="hu-HU" sz="2400" dirty="0" err="1" smtClean="0"/>
              <a:t>vhr-ben</a:t>
            </a:r>
            <a:r>
              <a:rPr lang="hu-HU" sz="2400" dirty="0" smtClean="0"/>
              <a:t> meghatározott </a:t>
            </a:r>
            <a:r>
              <a:rPr lang="hu-HU" sz="2400" dirty="0" smtClean="0"/>
              <a:t>feltételek alapján</a:t>
            </a:r>
          </a:p>
          <a:p>
            <a:r>
              <a:rPr lang="hu-HU" sz="2400" b="1" dirty="0" smtClean="0"/>
              <a:t>Nincsenek külön szakterületek</a:t>
            </a:r>
            <a:r>
              <a:rPr lang="hu-HU" sz="2400" dirty="0" smtClean="0"/>
              <a:t>, a szakértő igénybevételének jellege és/vagy a képzés tartalmának </a:t>
            </a:r>
            <a:r>
              <a:rPr lang="hu-HU" sz="2400" b="1" u="sng" dirty="0" smtClean="0"/>
              <a:t>megfelelő</a:t>
            </a:r>
            <a:r>
              <a:rPr lang="hu-HU" sz="2400" dirty="0" smtClean="0"/>
              <a:t> szakértő</a:t>
            </a:r>
          </a:p>
          <a:p>
            <a:r>
              <a:rPr lang="hu-HU" sz="2400" dirty="0" smtClean="0"/>
              <a:t>Tevékenység </a:t>
            </a:r>
            <a:r>
              <a:rPr lang="hu-HU" sz="2400" b="1" dirty="0" smtClean="0"/>
              <a:t>engedély alapján</a:t>
            </a:r>
            <a:r>
              <a:rPr lang="hu-HU" sz="2400" dirty="0" smtClean="0"/>
              <a:t>, </a:t>
            </a:r>
            <a:r>
              <a:rPr lang="hu-HU" sz="2400" b="1" dirty="0" smtClean="0"/>
              <a:t>kérelem</a:t>
            </a:r>
            <a:r>
              <a:rPr lang="hu-HU" sz="2400" dirty="0" smtClean="0"/>
              <a:t> a Hatóság felé</a:t>
            </a:r>
          </a:p>
          <a:p>
            <a:r>
              <a:rPr lang="hu-HU" sz="2400" b="1" dirty="0" smtClean="0"/>
              <a:t>Szakértői továbbképzés </a:t>
            </a:r>
            <a:r>
              <a:rPr lang="hu-HU" sz="2400" dirty="0" smtClean="0"/>
              <a:t>(kétévente kötelező, 20 óra, </a:t>
            </a:r>
            <a:r>
              <a:rPr lang="hu-HU" sz="2400" i="1" dirty="0" smtClean="0"/>
              <a:t>a jelenlegi szabályok szerint</a:t>
            </a:r>
            <a:r>
              <a:rPr lang="hu-HU" sz="2400" dirty="0" smtClean="0"/>
              <a:t>), a Hatóság szervezi</a:t>
            </a:r>
          </a:p>
          <a:p>
            <a:r>
              <a:rPr lang="hu-HU" sz="2400" b="1" dirty="0" smtClean="0"/>
              <a:t>Ellenőrzésük és szankcionálásuk </a:t>
            </a:r>
            <a:r>
              <a:rPr lang="hu-HU" sz="2400" dirty="0" smtClean="0"/>
              <a:t>a </a:t>
            </a:r>
            <a:r>
              <a:rPr lang="hu-HU" sz="2400" i="1" dirty="0" smtClean="0"/>
              <a:t>jelenlegi szabályok szerint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Felnőttképzési szakértői rendszer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1101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Az </a:t>
            </a:r>
            <a:r>
              <a:rPr lang="hu-HU" sz="2400" dirty="0" err="1" smtClean="0"/>
              <a:t>Fktv</a:t>
            </a:r>
            <a:r>
              <a:rPr lang="hu-HU" sz="2400" dirty="0" smtClean="0"/>
              <a:t>. </a:t>
            </a:r>
            <a:r>
              <a:rPr lang="hu-HU" sz="2400" b="1" dirty="0" smtClean="0"/>
              <a:t>módosításai 2020. július 1-én </a:t>
            </a:r>
            <a:r>
              <a:rPr lang="hu-HU" sz="2400" dirty="0" smtClean="0"/>
              <a:t>lépnek hatályba</a:t>
            </a:r>
          </a:p>
          <a:p>
            <a:endParaRPr lang="hu-HU" sz="2400" dirty="0" smtClean="0"/>
          </a:p>
          <a:p>
            <a:r>
              <a:rPr lang="hu-HU" sz="2400" dirty="0" smtClean="0"/>
              <a:t>Átmeneti rendelkezésekre </a:t>
            </a:r>
            <a:r>
              <a:rPr lang="hu-HU" sz="2400" b="1" dirty="0" smtClean="0"/>
              <a:t>főszabály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b="1" dirty="0" smtClean="0"/>
              <a:t>jelenlegi </a:t>
            </a:r>
            <a:r>
              <a:rPr lang="hu-HU" sz="2000" b="1" dirty="0" err="1" smtClean="0"/>
              <a:t>Fktv</a:t>
            </a:r>
            <a:r>
              <a:rPr lang="hu-HU" sz="2000" b="1" dirty="0" smtClean="0"/>
              <a:t>.</a:t>
            </a:r>
            <a:r>
              <a:rPr lang="hu-HU" sz="2000" dirty="0" smtClean="0"/>
              <a:t> Szerint </a:t>
            </a:r>
            <a:r>
              <a:rPr lang="hu-HU" sz="2000" b="1" dirty="0" smtClean="0"/>
              <a:t>2022. december 31-ig folyhat képzés</a:t>
            </a:r>
            <a:r>
              <a:rPr lang="hu-HU" sz="2000" dirty="0" smtClean="0"/>
              <a:t> (le kell addig vizsgázni).</a:t>
            </a:r>
          </a:p>
          <a:p>
            <a:pPr lvl="1"/>
            <a:r>
              <a:rPr lang="hu-HU" sz="2100" b="1" dirty="0"/>
              <a:t>Jelenlegi O</a:t>
            </a:r>
            <a:r>
              <a:rPr lang="hu-HU" sz="2000" b="1" dirty="0" smtClean="0"/>
              <a:t>KJ</a:t>
            </a:r>
            <a:r>
              <a:rPr lang="hu-HU" sz="2000" dirty="0" smtClean="0"/>
              <a:t>-s képzések </a:t>
            </a:r>
            <a:r>
              <a:rPr lang="hu-HU" sz="2000" b="1" dirty="0" smtClean="0"/>
              <a:t>2020. december 31-ig indíthatóak.</a:t>
            </a:r>
          </a:p>
          <a:p>
            <a:pPr lvl="1"/>
            <a:r>
              <a:rPr lang="hu-HU" sz="2100" b="1" dirty="0">
                <a:solidFill>
                  <a:srgbClr val="C00000"/>
                </a:solidFill>
              </a:rPr>
              <a:t>Várhatóan 2020. június 30-ig lehet új képzést </a:t>
            </a:r>
            <a:r>
              <a:rPr lang="hu-HU" sz="2100" b="1" dirty="0" smtClean="0">
                <a:solidFill>
                  <a:srgbClr val="C00000"/>
                </a:solidFill>
              </a:rPr>
              <a:t>engedélyeztetni!</a:t>
            </a:r>
          </a:p>
          <a:p>
            <a:pPr lvl="1"/>
            <a:r>
              <a:rPr lang="hu-HU" sz="2100" b="1" dirty="0" smtClean="0"/>
              <a:t>Új </a:t>
            </a:r>
            <a:r>
              <a:rPr lang="hu-HU" sz="2100" b="1" dirty="0" err="1" smtClean="0"/>
              <a:t>Fktv</a:t>
            </a:r>
            <a:r>
              <a:rPr lang="hu-HU" sz="2100" b="1" dirty="0" smtClean="0"/>
              <a:t>. várhatón 2020. július 1-től lesz hatályos.</a:t>
            </a:r>
            <a:endParaRPr lang="hu-HU" sz="2100" b="1" dirty="0"/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400" b="1" dirty="0" smtClean="0"/>
              <a:t>Vizsgaszervezési engedélyek 2022. december 31-ig érvényesek</a:t>
            </a:r>
            <a:r>
              <a:rPr lang="hu-HU" sz="2400" dirty="0" smtClean="0"/>
              <a:t>, </a:t>
            </a:r>
            <a:r>
              <a:rPr lang="hu-HU" sz="2400" i="1" dirty="0" smtClean="0"/>
              <a:t>a vizsgáztatásra vonatkozó jelenlegi szabályokkal.</a:t>
            </a:r>
          </a:p>
          <a:p>
            <a:endParaRPr lang="hu-HU" sz="2400" i="1" dirty="0" smtClean="0"/>
          </a:p>
          <a:p>
            <a:r>
              <a:rPr lang="hu-HU" sz="2400" dirty="0" smtClean="0"/>
              <a:t>A jelenlegi </a:t>
            </a:r>
            <a:r>
              <a:rPr lang="hu-HU" sz="2400" b="1" dirty="0" smtClean="0"/>
              <a:t>szakértői tevékenység és szakértői körök</a:t>
            </a:r>
            <a:r>
              <a:rPr lang="hu-HU" sz="2400" dirty="0" smtClean="0"/>
              <a:t>re vonatkozó szabályok </a:t>
            </a:r>
            <a:r>
              <a:rPr lang="hu-HU" sz="2400" b="1" dirty="0" smtClean="0"/>
              <a:t>2022. december 31-ig hatályosak</a:t>
            </a:r>
            <a:r>
              <a:rPr lang="hu-HU" sz="2400" dirty="0" smtClean="0"/>
              <a:t>.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Átmeneti rendelkezések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668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593" y="980728"/>
            <a:ext cx="7272808" cy="5667903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Átmeneti rendelkezések – áfa tv.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664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hu-HU" b="1" u="sng" dirty="0" smtClean="0"/>
          </a:p>
          <a:p>
            <a:r>
              <a:rPr lang="hu-HU" b="1" u="sng" dirty="0" smtClean="0"/>
              <a:t>Szakképzés</a:t>
            </a:r>
            <a:r>
              <a:rPr lang="hu-HU" dirty="0" smtClean="0"/>
              <a:t>: </a:t>
            </a:r>
            <a:r>
              <a:rPr lang="hu-HU" b="1" dirty="0" err="1" smtClean="0"/>
              <a:t>Szkt</a:t>
            </a:r>
            <a:r>
              <a:rPr lang="hu-HU" dirty="0" smtClean="0"/>
              <a:t>., részben </a:t>
            </a:r>
            <a:r>
              <a:rPr lang="hu-HU" b="1" dirty="0" err="1" smtClean="0"/>
              <a:t>Fktv</a:t>
            </a:r>
            <a:r>
              <a:rPr lang="hu-HU" dirty="0" smtClean="0"/>
              <a:t>., </a:t>
            </a:r>
            <a:r>
              <a:rPr lang="hu-HU" dirty="0" err="1" smtClean="0"/>
              <a:t>részben</a:t>
            </a:r>
            <a:r>
              <a:rPr lang="hu-HU" dirty="0" smtClean="0"/>
              <a:t> </a:t>
            </a:r>
            <a:r>
              <a:rPr lang="hu-HU" b="1" dirty="0" err="1" smtClean="0"/>
              <a:t>Nkt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b="1" u="sng" dirty="0" smtClean="0"/>
              <a:t>Felnőttképzés</a:t>
            </a:r>
            <a:r>
              <a:rPr lang="hu-HU" dirty="0" smtClean="0"/>
              <a:t>: </a:t>
            </a:r>
            <a:r>
              <a:rPr lang="hu-HU" b="1" dirty="0" err="1" smtClean="0"/>
              <a:t>Fktv</a:t>
            </a:r>
            <a:r>
              <a:rPr lang="hu-HU" dirty="0" smtClean="0"/>
              <a:t>., részben </a:t>
            </a:r>
            <a:r>
              <a:rPr lang="hu-HU" b="1" dirty="0" err="1" smtClean="0"/>
              <a:t>Szkt</a:t>
            </a:r>
            <a:r>
              <a:rPr lang="hu-HU" dirty="0" smtClean="0"/>
              <a:t>., és </a:t>
            </a:r>
            <a:r>
              <a:rPr lang="hu-HU" b="1" dirty="0" err="1" smtClean="0"/>
              <a:t>Szolgtv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Jelenlegi jogalkotási </a:t>
            </a:r>
            <a:r>
              <a:rPr lang="hu-HU" dirty="0" smtClean="0"/>
              <a:t>folyamatok még zajlanak.</a:t>
            </a:r>
            <a:endParaRPr lang="hu-HU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 smtClean="0"/>
              <a:t>2019. november 14. Mátyus Mihály ITM</a:t>
            </a:r>
            <a:endParaRPr lang="hu-HU" sz="14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Alkalmazandó jogszabályok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938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IKK Zrt. – NSZFH </a:t>
            </a:r>
            <a:r>
              <a:rPr lang="hu-HU" dirty="0" smtClean="0"/>
              <a:t>részbeni „utódja</a:t>
            </a:r>
            <a:r>
              <a:rPr lang="hu-HU" dirty="0"/>
              <a:t>”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84" y="1484313"/>
            <a:ext cx="6697032" cy="46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66725"/>
            <a:ext cx="86201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ITM – szakképzés 4.0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4000" b="1" dirty="0" smtClean="0"/>
              <a:t>szakmai oktatás - szakmai képzés</a:t>
            </a:r>
            <a:endParaRPr lang="hu-HU" sz="4000" b="1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hu-HU" sz="1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Az oktatás 3 jogszabályi alappillére:</a:t>
            </a:r>
          </a:p>
          <a:p>
            <a:pPr marL="35560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Köznevelési törvény</a:t>
            </a:r>
          </a:p>
          <a:p>
            <a:pPr marL="35560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Szakképzési törvény</a:t>
            </a:r>
          </a:p>
          <a:p>
            <a:pPr marL="35560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Felsőoktatási törvény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Felnőttképzési törvény (bizonyos tevékenységeket szabályoz, mindegyikre hat)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Cél: a </a:t>
            </a:r>
            <a:r>
              <a:rPr lang="hu-HU" sz="2400" b="1" dirty="0" err="1" smtClean="0">
                <a:solidFill>
                  <a:srgbClr val="0070C0"/>
                </a:solidFill>
              </a:rPr>
              <a:t>Szkt</a:t>
            </a:r>
            <a:r>
              <a:rPr lang="hu-HU" sz="2400" b="1" dirty="0" smtClean="0">
                <a:solidFill>
                  <a:srgbClr val="0070C0"/>
                </a:solidFill>
              </a:rPr>
              <a:t> és </a:t>
            </a:r>
            <a:r>
              <a:rPr lang="hu-HU" sz="2400" b="1" dirty="0" err="1" smtClean="0">
                <a:solidFill>
                  <a:srgbClr val="0070C0"/>
                </a:solidFill>
              </a:rPr>
              <a:t>Fktv</a:t>
            </a:r>
            <a:r>
              <a:rPr lang="hu-HU" sz="2400" b="1" dirty="0" smtClean="0">
                <a:solidFill>
                  <a:srgbClr val="0070C0"/>
                </a:solidFill>
              </a:rPr>
              <a:t> mögött egyetlen átfogó végrehajtási rendelet legyen</a:t>
            </a:r>
          </a:p>
          <a:p>
            <a:pPr marL="0" indent="0" algn="ctr">
              <a:buNone/>
            </a:pPr>
            <a:endParaRPr lang="hu-HU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Oktatás, képzés</a:t>
            </a:r>
          </a:p>
          <a:p>
            <a:pPr marL="0" indent="0" algn="ctr">
              <a:buNone/>
            </a:pPr>
            <a:r>
              <a:rPr lang="hu-HU" sz="1800" dirty="0" smtClean="0"/>
              <a:t>szabályozási szempontból</a:t>
            </a:r>
          </a:p>
          <a:p>
            <a:pPr marL="0" indent="0" algn="ctr">
              <a:buNone/>
            </a:pPr>
            <a:endParaRPr lang="hu-HU" sz="1800" dirty="0"/>
          </a:p>
          <a:p>
            <a:pPr marL="0" indent="0" algn="ctr">
              <a:buNone/>
            </a:pPr>
            <a:endParaRPr lang="hu-HU" sz="1800" dirty="0" smtClean="0"/>
          </a:p>
          <a:p>
            <a:pPr marL="0" indent="0" algn="ctr">
              <a:buNone/>
            </a:pPr>
            <a:endParaRPr lang="hu-HU" sz="1800" dirty="0"/>
          </a:p>
          <a:p>
            <a:pPr marL="0" indent="0">
              <a:buNone/>
            </a:pPr>
            <a:endParaRPr lang="hu-H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		Szakképzés		  </a:t>
            </a:r>
            <a:r>
              <a:rPr lang="hu-HU" b="1" dirty="0" smtClean="0">
                <a:solidFill>
                  <a:srgbClr val="C00000"/>
                </a:solidFill>
              </a:rPr>
              <a:t>Felnőttképzés</a:t>
            </a:r>
          </a:p>
          <a:p>
            <a:pPr marL="0" indent="0">
              <a:buNone/>
            </a:pPr>
            <a:r>
              <a:rPr lang="hu-HU" sz="1200" dirty="0" smtClean="0"/>
              <a:t>	               </a:t>
            </a:r>
            <a:r>
              <a:rPr lang="hu-HU" sz="1200" dirty="0" smtClean="0"/>
              <a:t>       </a:t>
            </a:r>
            <a:r>
              <a:rPr lang="hu-HU" sz="2000" dirty="0" smtClean="0"/>
              <a:t>(Tanulók és felnőttek)	      </a:t>
            </a:r>
            <a:r>
              <a:rPr lang="hu-HU" sz="2000" dirty="0" smtClean="0"/>
              <a:t>                    </a:t>
            </a:r>
            <a:r>
              <a:rPr lang="hu-HU" sz="2000" dirty="0" smtClean="0"/>
              <a:t>(Csak </a:t>
            </a:r>
            <a:r>
              <a:rPr lang="hu-HU" sz="2000" dirty="0"/>
              <a:t>felnőttek)</a:t>
            </a:r>
            <a:endParaRPr lang="hu-HU" sz="2000" dirty="0" smtClean="0"/>
          </a:p>
          <a:p>
            <a:pPr marL="0" indent="0">
              <a:buNone/>
            </a:pPr>
            <a:r>
              <a:rPr lang="hu-HU" sz="1200" i="1" dirty="0" smtClean="0"/>
              <a:t>	</a:t>
            </a:r>
            <a:r>
              <a:rPr lang="hu-HU" sz="1200" i="1" dirty="0" smtClean="0"/>
              <a:t>       </a:t>
            </a:r>
            <a:r>
              <a:rPr lang="hu-HU" sz="1600" i="1" dirty="0" smtClean="0"/>
              <a:t>       </a:t>
            </a:r>
            <a:r>
              <a:rPr lang="hu-HU" sz="1600" i="1" dirty="0" smtClean="0"/>
              <a:t>A magyar oktatási </a:t>
            </a:r>
            <a:r>
              <a:rPr lang="hu-HU" sz="1600" i="1" dirty="0" err="1" smtClean="0"/>
              <a:t>rdsz</a:t>
            </a:r>
            <a:r>
              <a:rPr lang="hu-HU" sz="1600" i="1" dirty="0" smtClean="0"/>
              <a:t> egyik pillér</a:t>
            </a:r>
            <a:r>
              <a:rPr lang="hu-HU" sz="1600" dirty="0" smtClean="0"/>
              <a:t>e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H="1">
            <a:off x="2987824" y="4162017"/>
            <a:ext cx="595424" cy="9231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5508104" y="4077072"/>
            <a:ext cx="720080" cy="9231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0" y="559435"/>
            <a:ext cx="4032448" cy="24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7753697" cy="30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8183"/>
            <a:ext cx="3983564" cy="15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hu-HU" b="1" dirty="0" smtClean="0"/>
              <a:t>ÚJRATERVEZÉS !!!!</a:t>
            </a:r>
            <a:endParaRPr lang="hu-H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0525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48431" y="4653136"/>
            <a:ext cx="77768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Köszönöm a figyelmet!</a:t>
            </a:r>
          </a:p>
          <a:p>
            <a:endParaRPr lang="hu-HU" dirty="0"/>
          </a:p>
          <a:p>
            <a:pPr algn="ctr"/>
            <a:r>
              <a:rPr lang="hu-HU" sz="2800" dirty="0" err="1" smtClean="0"/>
              <a:t>Szilber</a:t>
            </a:r>
            <a:r>
              <a:rPr lang="hu-HU" sz="2800" dirty="0" smtClean="0"/>
              <a:t> Erzsébet</a:t>
            </a:r>
          </a:p>
          <a:p>
            <a:pPr algn="ctr"/>
            <a:r>
              <a:rPr lang="hu-HU" dirty="0" smtClean="0"/>
              <a:t>Felnőttképzési szakértő</a:t>
            </a:r>
          </a:p>
          <a:p>
            <a:pPr algn="ctr"/>
            <a:r>
              <a:rPr lang="hu-HU" dirty="0" smtClean="0"/>
              <a:t>2019. 12. 03.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Jogszabályok, forráshelyek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</a:rPr>
              <a:t>229/2019</a:t>
            </a:r>
            <a:r>
              <a:rPr lang="hu-HU" sz="2000" dirty="0">
                <a:solidFill>
                  <a:srgbClr val="FF0000"/>
                </a:solidFill>
              </a:rPr>
              <a:t>. (IX.30.) </a:t>
            </a:r>
            <a:r>
              <a:rPr lang="hu-HU" sz="2000" dirty="0" err="1">
                <a:solidFill>
                  <a:srgbClr val="FF0000"/>
                </a:solidFill>
              </a:rPr>
              <a:t>Korm.r</a:t>
            </a:r>
            <a:r>
              <a:rPr lang="hu-HU" sz="2000" dirty="0">
                <a:solidFill>
                  <a:srgbClr val="FF0000"/>
                </a:solidFill>
              </a:rPr>
              <a:t>. </a:t>
            </a:r>
            <a:r>
              <a:rPr lang="hu-HU" sz="2000" dirty="0" smtClean="0">
                <a:solidFill>
                  <a:srgbClr val="FF0000"/>
                </a:solidFill>
              </a:rPr>
              <a:t>- OKJ módosítás (MK.162</a:t>
            </a:r>
            <a:r>
              <a:rPr lang="hu-HU" sz="2000" dirty="0">
                <a:solidFill>
                  <a:srgbClr val="FF0000"/>
                </a:solidFill>
              </a:rPr>
              <a:t>. sz</a:t>
            </a:r>
            <a:r>
              <a:rPr lang="hu-HU" sz="2000" dirty="0" smtClean="0">
                <a:solidFill>
                  <a:srgbClr val="FF0000"/>
                </a:solidFill>
              </a:rPr>
              <a:t>.)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  2020</a:t>
            </a:r>
            <a:r>
              <a:rPr lang="hu-HU" sz="2000" dirty="0">
                <a:solidFill>
                  <a:srgbClr val="FF0000"/>
                </a:solidFill>
              </a:rPr>
              <a:t>. 09.01-től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FF0000"/>
                </a:solidFill>
              </a:rPr>
              <a:t>2019. évi LXXX. tv. </a:t>
            </a:r>
            <a:r>
              <a:rPr lang="hu-HU" sz="2000" dirty="0" smtClean="0">
                <a:solidFill>
                  <a:srgbClr val="FF0000"/>
                </a:solidFill>
              </a:rPr>
              <a:t>a szakképzésről, (MK.191</a:t>
            </a:r>
            <a:r>
              <a:rPr lang="hu-HU" sz="2000" dirty="0">
                <a:solidFill>
                  <a:srgbClr val="FF0000"/>
                </a:solidFill>
              </a:rPr>
              <a:t>. sz.)	</a:t>
            </a:r>
            <a:r>
              <a:rPr lang="hu-HU" sz="2000" dirty="0" smtClean="0">
                <a:solidFill>
                  <a:srgbClr val="FF0000"/>
                </a:solidFill>
              </a:rPr>
              <a:t>2020</a:t>
            </a:r>
            <a:r>
              <a:rPr lang="hu-HU" sz="2000" dirty="0">
                <a:solidFill>
                  <a:srgbClr val="FF0000"/>
                </a:solidFill>
              </a:rPr>
              <a:t>. 01.01-től kivéve a szakképzés hozzájárulási §</a:t>
            </a:r>
            <a:r>
              <a:rPr lang="hu-HU" sz="2000" dirty="0" err="1">
                <a:solidFill>
                  <a:srgbClr val="FF0000"/>
                </a:solidFill>
              </a:rPr>
              <a:t>-</a:t>
            </a:r>
            <a:r>
              <a:rPr lang="hu-HU" sz="2000" dirty="0" err="1" smtClean="0">
                <a:solidFill>
                  <a:srgbClr val="FF0000"/>
                </a:solidFill>
              </a:rPr>
              <a:t>ok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70C0"/>
                </a:solidFill>
              </a:rPr>
              <a:t>A Kormány …/2019. (…) Korm. </a:t>
            </a:r>
            <a:r>
              <a:rPr lang="hu-HU" sz="2000" dirty="0">
                <a:solidFill>
                  <a:srgbClr val="0070C0"/>
                </a:solidFill>
              </a:rPr>
              <a:t>r</a:t>
            </a:r>
            <a:r>
              <a:rPr lang="hu-HU" sz="2000" dirty="0" smtClean="0">
                <a:solidFill>
                  <a:srgbClr val="0070C0"/>
                </a:solidFill>
              </a:rPr>
              <a:t>endelete a szakképzésről szóló törvény végrehajtásáról  - tervezet (171 oldal)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70C0"/>
                </a:solidFill>
              </a:rPr>
              <a:t>Felnőttképzési </a:t>
            </a:r>
            <a:r>
              <a:rPr lang="hu-HU" sz="2000" dirty="0" err="1">
                <a:solidFill>
                  <a:srgbClr val="0070C0"/>
                </a:solidFill>
              </a:rPr>
              <a:t>törény</a:t>
            </a:r>
            <a:r>
              <a:rPr lang="hu-HU" sz="2000" dirty="0">
                <a:solidFill>
                  <a:srgbClr val="0070C0"/>
                </a:solidFill>
              </a:rPr>
              <a:t> módosítása – tervezet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hu-HU" sz="2000" dirty="0"/>
              <a:t>1410/2019 (VII.9.) Korm</a:t>
            </a:r>
            <a:r>
              <a:rPr lang="hu-HU" sz="2000" dirty="0" smtClean="0"/>
              <a:t>. Határozat - szabályozott </a:t>
            </a:r>
            <a:r>
              <a:rPr lang="hu-HU" sz="2000" dirty="0"/>
              <a:t>szakmák </a:t>
            </a:r>
            <a:r>
              <a:rPr lang="hu-HU" sz="2000" dirty="0" smtClean="0"/>
              <a:t>felülvizsgálatáról 2020. 12.31.</a:t>
            </a:r>
          </a:p>
          <a:p>
            <a:pPr marL="0" lvl="1" indent="0">
              <a:buNone/>
            </a:pPr>
            <a:endParaRPr lang="hu-HU" sz="20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</a:rPr>
              <a:t>Innovatív Képzéstámogató Központ 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smtClean="0">
                <a:solidFill>
                  <a:srgbClr val="002060"/>
                </a:solidFill>
              </a:rPr>
              <a:t>(</a:t>
            </a:r>
            <a:r>
              <a:rPr lang="hu-HU" sz="2000" dirty="0" err="1" smtClean="0">
                <a:solidFill>
                  <a:srgbClr val="002060"/>
                </a:solidFill>
              </a:rPr>
              <a:t>ikk.hu</a:t>
            </a:r>
            <a:r>
              <a:rPr lang="hu-HU" sz="2000" dirty="0" smtClean="0">
                <a:solidFill>
                  <a:srgbClr val="002060"/>
                </a:solidFill>
              </a:rPr>
              <a:t>)</a:t>
            </a:r>
            <a:endParaRPr lang="hu-H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05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Szóhasználati, fogalmi változások:</a:t>
            </a:r>
          </a:p>
          <a:p>
            <a:r>
              <a:rPr lang="hu-HU" sz="2400" dirty="0" smtClean="0"/>
              <a:t>OKJ helyett </a:t>
            </a:r>
            <a:r>
              <a:rPr lang="hu-HU" sz="2400" dirty="0" smtClean="0">
                <a:solidFill>
                  <a:srgbClr val="FF0000"/>
                </a:solidFill>
              </a:rPr>
              <a:t>szakmajegyzék (174 szakma +/-) </a:t>
            </a:r>
            <a:r>
              <a:rPr lang="hu-HU" sz="2400" dirty="0" smtClean="0"/>
              <a:t>Kormányrendeletben jelenik meg - csak iskolában!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KKK</a:t>
            </a:r>
            <a:r>
              <a:rPr lang="hu-HU" sz="2400" dirty="0" smtClean="0"/>
              <a:t> – Képzési és Kimeneti Követelmények – a minisztérium honlapján teszi közzé, nem jelenik meg rendeletben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Alapszakma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Részszakmák</a:t>
            </a:r>
            <a:r>
              <a:rPr lang="hu-HU" sz="2400" dirty="0" smtClean="0"/>
              <a:t> – külön nem jelenik meg rendeletben,</a:t>
            </a:r>
          </a:p>
          <a:p>
            <a:r>
              <a:rPr lang="hu-HU" sz="2400" dirty="0" smtClean="0"/>
              <a:t>Tanulói munkaszerződés</a:t>
            </a:r>
          </a:p>
          <a:p>
            <a:r>
              <a:rPr lang="hu-HU" sz="2400" dirty="0" smtClean="0"/>
              <a:t>Duális képzés – nagyon laza megállapodás a vállalatokkal</a:t>
            </a:r>
          </a:p>
          <a:p>
            <a:r>
              <a:rPr lang="hu-HU" sz="2400" dirty="0" smtClean="0"/>
              <a:t>Programterv – vállalat a KKK alapján</a:t>
            </a:r>
          </a:p>
          <a:p>
            <a:r>
              <a:rPr lang="hu-HU" sz="2400" dirty="0" smtClean="0"/>
              <a:t>Ágazati alapoktatás – ágazati alapvizsga</a:t>
            </a:r>
          </a:p>
          <a:p>
            <a:endParaRPr lang="hu-HU" sz="2800" dirty="0" smtClean="0"/>
          </a:p>
          <a:p>
            <a:endParaRPr lang="hu-HU" sz="2800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2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06180" y="1600199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A szakképzés rendszere </a:t>
            </a:r>
            <a:endParaRPr lang="hu-HU" b="1" dirty="0"/>
          </a:p>
        </p:txBody>
      </p:sp>
      <p:sp>
        <p:nvSpPr>
          <p:cNvPr id="8" name="Tartalom helye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Szakképzés</a:t>
            </a:r>
          </a:p>
          <a:p>
            <a:pPr marL="0" indent="0" algn="ctr">
              <a:buNone/>
            </a:pPr>
            <a:endParaRPr lang="hu-HU" sz="1200" dirty="0"/>
          </a:p>
          <a:p>
            <a:pPr marL="0" indent="0" algn="ctr">
              <a:buNone/>
            </a:pPr>
            <a:endParaRPr lang="hu-HU" sz="1200" dirty="0" smtClean="0"/>
          </a:p>
          <a:p>
            <a:pPr marL="0" indent="0" algn="ctr">
              <a:buNone/>
            </a:pPr>
            <a:endParaRPr lang="hu-HU" sz="1200" dirty="0"/>
          </a:p>
          <a:p>
            <a:pPr marL="0" indent="0" algn="ctr">
              <a:buNone/>
            </a:pPr>
            <a:endParaRPr lang="hu-HU" sz="1200" dirty="0" smtClean="0"/>
          </a:p>
          <a:p>
            <a:pPr marL="0" indent="0" algn="ctr">
              <a:buNone/>
            </a:pPr>
            <a:endParaRPr lang="hu-HU" sz="1200" dirty="0"/>
          </a:p>
          <a:p>
            <a:pPr marL="0" indent="0" algn="ctr">
              <a:buNone/>
            </a:pPr>
            <a:endParaRPr lang="hu-HU" sz="1200" dirty="0" smtClean="0"/>
          </a:p>
          <a:p>
            <a:pPr marL="0" indent="0" algn="ctr">
              <a:buNone/>
            </a:pPr>
            <a:r>
              <a:rPr lang="hu-HU" sz="1200" dirty="0"/>
              <a:t>	</a:t>
            </a:r>
            <a:r>
              <a:rPr lang="hu-HU" sz="1200" dirty="0" smtClean="0"/>
              <a:t>				        </a:t>
            </a:r>
            <a:r>
              <a:rPr lang="hu-HU" sz="1600" b="1" dirty="0" smtClean="0">
                <a:solidFill>
                  <a:srgbClr val="C00000"/>
                </a:solidFill>
              </a:rPr>
              <a:t>Programkövetelmény alapján</a:t>
            </a:r>
          </a:p>
          <a:p>
            <a:pPr marL="0" indent="0" algn="ctr">
              <a:buNone/>
            </a:pPr>
            <a:r>
              <a:rPr lang="hu-HU" sz="1600" dirty="0">
                <a:solidFill>
                  <a:srgbClr val="C00000"/>
                </a:solidFill>
              </a:rPr>
              <a:t>	</a:t>
            </a:r>
            <a:r>
              <a:rPr lang="hu-HU" sz="1600" dirty="0" smtClean="0">
                <a:solidFill>
                  <a:srgbClr val="C00000"/>
                </a:solidFill>
              </a:rPr>
              <a:t>				 - szakosító képzések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C00000"/>
                </a:solidFill>
              </a:rPr>
              <a:t>	</a:t>
            </a:r>
            <a:r>
              <a:rPr lang="hu-HU" sz="1600" dirty="0" smtClean="0">
                <a:solidFill>
                  <a:srgbClr val="C00000"/>
                </a:solidFill>
              </a:rPr>
              <a:t>					  - eddigi ráépülések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C00000"/>
                </a:solidFill>
              </a:rPr>
              <a:t>	</a:t>
            </a:r>
            <a:r>
              <a:rPr lang="hu-HU" sz="1600" dirty="0" smtClean="0">
                <a:solidFill>
                  <a:srgbClr val="C00000"/>
                </a:solidFill>
              </a:rPr>
              <a:t>					  - speciális képzések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C00000"/>
                </a:solidFill>
              </a:rPr>
              <a:t>	</a:t>
            </a:r>
            <a:r>
              <a:rPr lang="hu-HU" sz="1600" dirty="0" smtClean="0">
                <a:solidFill>
                  <a:srgbClr val="C00000"/>
                </a:solidFill>
              </a:rPr>
              <a:t>					  - munkakörhöz kötött képzések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C00000"/>
                </a:solidFill>
              </a:rPr>
              <a:t>   Ágazati 	       Szakirányú 				  - </a:t>
            </a:r>
            <a:r>
              <a:rPr lang="hu-HU" sz="1600" dirty="0">
                <a:solidFill>
                  <a:srgbClr val="C00000"/>
                </a:solidFill>
              </a:rPr>
              <a:t>vállalati képzések stb.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C00000"/>
                </a:solidFill>
              </a:rPr>
              <a:t>alapoktatás         oktatás		</a:t>
            </a:r>
            <a:endParaRPr lang="hu-HU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C00000"/>
                </a:solidFill>
              </a:rPr>
              <a:t>     (csak	          (duális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C00000"/>
                </a:solidFill>
              </a:rPr>
              <a:t>iskolában)	      oktatás vagy 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C00000"/>
                </a:solidFill>
              </a:rPr>
              <a:t>	</a:t>
            </a:r>
            <a:r>
              <a:rPr lang="hu-HU" sz="1600" dirty="0" smtClean="0">
                <a:solidFill>
                  <a:srgbClr val="C00000"/>
                </a:solidFill>
              </a:rPr>
              <a:t>   szakképző iskola)</a:t>
            </a:r>
          </a:p>
        </p:txBody>
      </p:sp>
      <p:sp>
        <p:nvSpPr>
          <p:cNvPr id="9" name="Cím 4"/>
          <p:cNvSpPr txBox="1">
            <a:spLocks/>
          </p:cNvSpPr>
          <p:nvPr/>
        </p:nvSpPr>
        <p:spPr>
          <a:xfrm>
            <a:off x="457200" y="1700808"/>
            <a:ext cx="8258200" cy="4607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98912" y="3716734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Alapszakma </a:t>
            </a:r>
          </a:p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oktatása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14760" y="2528492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Szakmai oktatás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31408" y="3716734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Részszakma </a:t>
            </a:r>
          </a:p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oktatása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790730" y="2528492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Szakmai képzés</a:t>
            </a:r>
            <a:endParaRPr lang="hu-HU" b="1" dirty="0">
              <a:solidFill>
                <a:srgbClr val="C00000"/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 flipH="1">
            <a:off x="3506180" y="2176263"/>
            <a:ext cx="561764" cy="35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154688" y="2169222"/>
            <a:ext cx="655748" cy="359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2054886" y="3100833"/>
            <a:ext cx="283579" cy="61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831408" y="3104556"/>
            <a:ext cx="263786" cy="61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868208" y="4305547"/>
            <a:ext cx="391424" cy="599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1668496" y="4305547"/>
            <a:ext cx="386390" cy="606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zis 37"/>
          <p:cNvSpPr/>
          <p:nvPr/>
        </p:nvSpPr>
        <p:spPr>
          <a:xfrm>
            <a:off x="3506180" y="5445224"/>
            <a:ext cx="2433972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Felnőttképzők</a:t>
            </a:r>
            <a:r>
              <a:rPr lang="hu-HU" dirty="0" smtClean="0">
                <a:solidFill>
                  <a:schemeClr val="tx1"/>
                </a:solidFill>
              </a:rPr>
              <a:t> képzést folytathatnak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9" name="Lefelé nyíl 38"/>
          <p:cNvSpPr/>
          <p:nvPr/>
        </p:nvSpPr>
        <p:spPr>
          <a:xfrm rot="12216923">
            <a:off x="5342123" y="4722816"/>
            <a:ext cx="633772" cy="86342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Lefelé nyíl 39"/>
          <p:cNvSpPr/>
          <p:nvPr/>
        </p:nvSpPr>
        <p:spPr>
          <a:xfrm rot="9457342">
            <a:off x="3541935" y="4261226"/>
            <a:ext cx="344281" cy="1326689"/>
          </a:xfrm>
          <a:prstGeom prst="downArrow">
            <a:avLst>
              <a:gd name="adj1" fmla="val 50000"/>
              <a:gd name="adj2" fmla="val 6723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3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/>
              <a:t>Oktatási, képzési jogviszony</a:t>
            </a:r>
            <a:endParaRPr lang="hu-HU" sz="4000" b="1" dirty="0"/>
          </a:p>
        </p:txBody>
      </p:sp>
      <p:sp>
        <p:nvSpPr>
          <p:cNvPr id="7" name="Tartalom helye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4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u="sng" dirty="0" smtClean="0">
                <a:solidFill>
                  <a:schemeClr val="accent3">
                    <a:lumMod val="50000"/>
                  </a:schemeClr>
                </a:solidFill>
              </a:rPr>
              <a:t>Szakmai oktatásban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: tanulói jogviszony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(25 éves korig) vagy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felnőttképzési jogviszony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(tankötelezettséget követően)</a:t>
            </a:r>
          </a:p>
          <a:p>
            <a:pPr marL="0" indent="0">
              <a:buNone/>
            </a:pPr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u="sng" dirty="0" smtClean="0">
                <a:solidFill>
                  <a:srgbClr val="C00000"/>
                </a:solidFill>
              </a:rPr>
              <a:t>Felnőttképzésben: </a:t>
            </a:r>
            <a:r>
              <a:rPr lang="hu-HU" sz="2400" b="1" dirty="0" smtClean="0">
                <a:solidFill>
                  <a:srgbClr val="C00000"/>
                </a:solidFill>
              </a:rPr>
              <a:t>felnőttképzési jogviszony</a:t>
            </a:r>
          </a:p>
        </p:txBody>
      </p:sp>
    </p:spTree>
    <p:extLst>
      <p:ext uri="{BB962C8B-B14F-4D97-AF65-F5344CB8AC3E}">
        <p14:creationId xmlns:p14="http://schemas.microsoft.com/office/powerpoint/2010/main" val="2031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Mérés, értékelés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u-HU" sz="2400" b="1" dirty="0" smtClean="0"/>
              <a:t>Szakmai oktatás </a:t>
            </a:r>
            <a:r>
              <a:rPr lang="hu-HU" sz="2400" dirty="0" smtClean="0"/>
              <a:t>és </a:t>
            </a:r>
            <a:r>
              <a:rPr lang="hu-HU" sz="2400" b="1" dirty="0" smtClean="0"/>
              <a:t>szakmai képzés </a:t>
            </a:r>
            <a:r>
              <a:rPr lang="hu-HU" sz="2400" dirty="0" smtClean="0"/>
              <a:t>(azaz szakképzés) esetén </a:t>
            </a:r>
            <a:r>
              <a:rPr lang="hu-HU" sz="2400" b="1" dirty="0" smtClean="0"/>
              <a:t>akkreditált vizsgaközpontban </a:t>
            </a:r>
            <a:r>
              <a:rPr lang="hu-HU" sz="2400" dirty="0" smtClean="0"/>
              <a:t>történik</a:t>
            </a:r>
          </a:p>
          <a:p>
            <a:pPr marL="365125" indent="0">
              <a:buNone/>
            </a:pPr>
            <a:r>
              <a:rPr lang="hu-HU" sz="2400" dirty="0" smtClean="0"/>
              <a:t>Tényleges kimenet szabályozás, a </a:t>
            </a:r>
            <a:r>
              <a:rPr lang="hu-HU" sz="2400" dirty="0" err="1" smtClean="0"/>
              <a:t>KKK-ben</a:t>
            </a:r>
            <a:r>
              <a:rPr lang="hu-HU" sz="2400" dirty="0" smtClean="0"/>
              <a:t> részletesen kell a mérés/értékelést leírni – egyforma mérés</a:t>
            </a:r>
            <a:endParaRPr lang="hu-HU" sz="2400" dirty="0" smtClean="0"/>
          </a:p>
          <a:p>
            <a:pPr>
              <a:buFontTx/>
              <a:buChar char="-"/>
            </a:pPr>
            <a:endParaRPr lang="hu-HU" sz="2400" dirty="0" smtClean="0"/>
          </a:p>
          <a:p>
            <a:pPr>
              <a:buFontTx/>
              <a:buChar char="-"/>
            </a:pPr>
            <a:r>
              <a:rPr lang="hu-HU" sz="2400" dirty="0" smtClean="0"/>
              <a:t>A NAH által, </a:t>
            </a:r>
            <a:r>
              <a:rPr lang="hu-HU" sz="2400" i="1" dirty="0" smtClean="0"/>
              <a:t>személytanúsító rendszer szerint </a:t>
            </a:r>
            <a:r>
              <a:rPr lang="hu-HU" sz="2400" b="1" dirty="0" smtClean="0"/>
              <a:t>akkreditált intézmény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(</a:t>
            </a:r>
            <a:r>
              <a:rPr lang="hu-HU" sz="2400" dirty="0"/>
              <a:t>MSZ EN ISO/IEC 17024 </a:t>
            </a:r>
            <a:r>
              <a:rPr lang="hu-HU" sz="2400" i="1" dirty="0"/>
              <a:t>Személyek tanúsítását végző    </a:t>
            </a:r>
          </a:p>
          <a:p>
            <a:pPr marL="0" indent="0">
              <a:buNone/>
            </a:pPr>
            <a:r>
              <a:rPr lang="hu-HU" sz="2400" i="1" dirty="0"/>
              <a:t>     </a:t>
            </a:r>
            <a:r>
              <a:rPr lang="hu-HU" sz="2400" i="1" dirty="0" smtClean="0"/>
              <a:t>testületek </a:t>
            </a:r>
            <a:r>
              <a:rPr lang="hu-HU" sz="2400" i="1" dirty="0"/>
              <a:t>általános követelményei </a:t>
            </a:r>
            <a:r>
              <a:rPr lang="hu-HU" sz="2400" dirty="0"/>
              <a:t>c. magyar szabvány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(műszaki terület, pl. hegesztők)</a:t>
            </a: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>
              <a:buFontTx/>
              <a:buChar char="-"/>
            </a:pPr>
            <a:r>
              <a:rPr lang="hu-HU" sz="2400" b="1" dirty="0" smtClean="0"/>
              <a:t>Bármely </a:t>
            </a:r>
            <a:r>
              <a:rPr lang="hu-HU" sz="2400" b="1" dirty="0"/>
              <a:t>jogi személy </a:t>
            </a:r>
            <a:r>
              <a:rPr lang="hu-HU" sz="2400" dirty="0"/>
              <a:t>lehet</a:t>
            </a:r>
          </a:p>
          <a:p>
            <a:pPr>
              <a:buFontTx/>
              <a:buChar char="-"/>
            </a:pPr>
            <a:endParaRPr lang="hu-HU" sz="2400" b="1" dirty="0"/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</a:t>
            </a:r>
            <a:endParaRPr lang="hu-HU" sz="2400" b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1" dirty="0" smtClean="0"/>
              <a:t>Képesítések, végzettségek, bizonyítványok</a:t>
            </a:r>
            <a:endParaRPr lang="hu-HU" sz="2800" b="1" dirty="0"/>
          </a:p>
        </p:txBody>
      </p:sp>
      <p:sp>
        <p:nvSpPr>
          <p:cNvPr id="6" name="Téglalap 5"/>
          <p:cNvSpPr/>
          <p:nvPr/>
        </p:nvSpPr>
        <p:spPr>
          <a:xfrm>
            <a:off x="251520" y="1556792"/>
            <a:ext cx="187220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Szakmai oktatás</a:t>
            </a:r>
          </a:p>
          <a:p>
            <a:pPr algn="ctr"/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hu-H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(alapozó vizsga + szakmai vizsga)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98095" y="1579441"/>
            <a:ext cx="16784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Szakma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22137" y="3051802"/>
            <a:ext cx="1678408" cy="5817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Részszakma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42104" y="1579441"/>
            <a:ext cx="32651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dirty="0" smtClean="0"/>
              <a:t>„</a:t>
            </a:r>
            <a:r>
              <a:rPr lang="hu-HU" sz="1500" i="1" dirty="0" smtClean="0"/>
              <a:t>technikus”: </a:t>
            </a:r>
            <a:r>
              <a:rPr lang="hu-HU" sz="1500" b="1" dirty="0" smtClean="0"/>
              <a:t>oklevél</a:t>
            </a:r>
            <a:r>
              <a:rPr lang="hu-HU" sz="1500" dirty="0" smtClean="0"/>
              <a:t>, államilag elismert </a:t>
            </a:r>
            <a:r>
              <a:rPr lang="hu-HU" sz="1500" i="1" dirty="0" smtClean="0"/>
              <a:t>középfokú </a:t>
            </a:r>
            <a:r>
              <a:rPr lang="hu-HU" sz="1500" dirty="0" smtClean="0"/>
              <a:t>végzettség és </a:t>
            </a:r>
            <a:r>
              <a:rPr lang="hu-HU" sz="1500" dirty="0" smtClean="0"/>
              <a:t>szakképzettség</a:t>
            </a:r>
          </a:p>
          <a:p>
            <a:r>
              <a:rPr lang="hu-HU" sz="1500" b="1" dirty="0" smtClean="0">
                <a:solidFill>
                  <a:srgbClr val="7030A0"/>
                </a:solidFill>
              </a:rPr>
              <a:t>TECHNIKUM</a:t>
            </a:r>
            <a:endParaRPr lang="hu-HU" sz="1500" b="1" dirty="0" smtClean="0">
              <a:solidFill>
                <a:srgbClr val="7030A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330072" y="2323909"/>
            <a:ext cx="337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/>
              <a:t>s</a:t>
            </a:r>
            <a:r>
              <a:rPr lang="hu-HU" sz="1500" b="1" dirty="0" smtClean="0"/>
              <a:t>zakmai bizonyítvány,</a:t>
            </a:r>
            <a:r>
              <a:rPr lang="hu-HU" sz="1500" dirty="0" smtClean="0"/>
              <a:t> államilag elismert </a:t>
            </a:r>
            <a:r>
              <a:rPr lang="hu-HU" sz="1500" i="1" dirty="0" smtClean="0"/>
              <a:t>középfokú </a:t>
            </a:r>
            <a:r>
              <a:rPr lang="hu-HU" sz="1500" dirty="0" smtClean="0"/>
              <a:t>végzettség és </a:t>
            </a:r>
            <a:r>
              <a:rPr lang="hu-HU" sz="1500" dirty="0" smtClean="0"/>
              <a:t>szakképzettség</a:t>
            </a:r>
          </a:p>
          <a:p>
            <a:r>
              <a:rPr lang="hu-HU" sz="1500" b="1" dirty="0" smtClean="0">
                <a:solidFill>
                  <a:srgbClr val="7030A0"/>
                </a:solidFill>
              </a:rPr>
              <a:t>SZAKKÉPZŐ ISKOLA</a:t>
            </a:r>
            <a:endParaRPr lang="hu-HU" sz="1500" b="1" dirty="0" smtClean="0">
              <a:solidFill>
                <a:srgbClr val="7030A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330072" y="3122902"/>
            <a:ext cx="337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/>
              <a:t>s</a:t>
            </a:r>
            <a:r>
              <a:rPr lang="hu-HU" sz="1500" b="1" dirty="0" smtClean="0"/>
              <a:t>zakmai bizonyítvány,</a:t>
            </a:r>
            <a:r>
              <a:rPr lang="hu-HU" sz="1500" dirty="0" smtClean="0"/>
              <a:t> államilag elismert </a:t>
            </a:r>
            <a:r>
              <a:rPr lang="hu-HU" sz="1500" i="1" dirty="0" smtClean="0"/>
              <a:t>alapfokú </a:t>
            </a:r>
            <a:r>
              <a:rPr lang="hu-HU" sz="1500" dirty="0" smtClean="0"/>
              <a:t>végzettség és szakképzettség</a:t>
            </a:r>
            <a:endParaRPr lang="hu-HU" sz="1500" b="1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7704072" y="1608107"/>
            <a:ext cx="1129537" cy="126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Legalább 1 v. több munkakör betöltésére </a:t>
            </a:r>
            <a:r>
              <a:rPr lang="hu-HU" sz="1400" b="1" dirty="0" smtClean="0">
                <a:solidFill>
                  <a:schemeClr val="tx1"/>
                </a:solidFill>
              </a:rPr>
              <a:t>jogosít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51520" y="4653136"/>
            <a:ext cx="187220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Szakmai képzés</a:t>
            </a:r>
          </a:p>
          <a:p>
            <a:pPr algn="ctr"/>
            <a:endParaRPr lang="hu-HU" b="1" dirty="0">
              <a:solidFill>
                <a:srgbClr val="C00000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(képesítő vizsga)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827672" y="5096217"/>
            <a:ext cx="337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C00000"/>
                </a:solidFill>
              </a:rPr>
              <a:t>képesítő bizonyítvány,</a:t>
            </a:r>
            <a:r>
              <a:rPr lang="hu-HU" sz="1500" dirty="0" smtClean="0">
                <a:solidFill>
                  <a:srgbClr val="C00000"/>
                </a:solidFill>
              </a:rPr>
              <a:t> államilag elismert szakképesítést tanúsít</a:t>
            </a:r>
            <a:endParaRPr lang="hu-HU" sz="1500" b="1" dirty="0" smtClean="0">
              <a:solidFill>
                <a:srgbClr val="C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704071" y="2995685"/>
            <a:ext cx="1129537" cy="126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Legalább 1  munkakör betöltésére </a:t>
            </a:r>
            <a:r>
              <a:rPr lang="hu-HU" sz="1400" b="1" dirty="0" smtClean="0">
                <a:solidFill>
                  <a:schemeClr val="tx1"/>
                </a:solidFill>
              </a:rPr>
              <a:t>jogosít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380312" y="4823496"/>
            <a:ext cx="1584176" cy="148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Vállalati elvárás, munkakör,</a:t>
            </a:r>
          </a:p>
          <a:p>
            <a:r>
              <a:rPr lang="hu-HU" sz="1400" dirty="0" smtClean="0">
                <a:solidFill>
                  <a:schemeClr val="tx1"/>
                </a:solidFill>
              </a:rPr>
              <a:t>szabályozott szakmák,</a:t>
            </a:r>
          </a:p>
          <a:p>
            <a:r>
              <a:rPr lang="hu-HU" sz="1400" dirty="0">
                <a:solidFill>
                  <a:schemeClr val="tx1"/>
                </a:solidFill>
              </a:rPr>
              <a:t>h</a:t>
            </a:r>
            <a:r>
              <a:rPr lang="hu-HU" sz="1400" dirty="0" smtClean="0">
                <a:solidFill>
                  <a:schemeClr val="tx1"/>
                </a:solidFill>
              </a:rPr>
              <a:t>atósági képzések</a:t>
            </a:r>
            <a:endParaRPr lang="hu-HU" sz="1400" dirty="0">
              <a:solidFill>
                <a:schemeClr val="tx1"/>
              </a:solidFill>
            </a:endParaRPr>
          </a:p>
        </p:txBody>
      </p:sp>
      <p:cxnSp>
        <p:nvCxnSpPr>
          <p:cNvPr id="17" name="Egyenes összekötő nyíllal 16"/>
          <p:cNvCxnSpPr>
            <a:stCxn id="6" idx="3"/>
          </p:cNvCxnSpPr>
          <p:nvPr/>
        </p:nvCxnSpPr>
        <p:spPr>
          <a:xfrm flipV="1">
            <a:off x="2123728" y="1964236"/>
            <a:ext cx="255376" cy="636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123728" y="2600908"/>
            <a:ext cx="274367" cy="52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2" idx="3"/>
          </p:cNvCxnSpPr>
          <p:nvPr/>
        </p:nvCxnSpPr>
        <p:spPr>
          <a:xfrm>
            <a:off x="2123728" y="537321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13" idx="3"/>
          </p:cNvCxnSpPr>
          <p:nvPr/>
        </p:nvCxnSpPr>
        <p:spPr>
          <a:xfrm>
            <a:off x="7201672" y="5373216"/>
            <a:ext cx="20451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Jobb oldali kapcsos zárójel 32"/>
          <p:cNvSpPr/>
          <p:nvPr/>
        </p:nvSpPr>
        <p:spPr>
          <a:xfrm>
            <a:off x="7448696" y="1662632"/>
            <a:ext cx="255375" cy="1389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4100545" y="3399901"/>
            <a:ext cx="265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>
            <a:off x="4072509" y="2082197"/>
            <a:ext cx="293637" cy="361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4076503" y="1870458"/>
            <a:ext cx="265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7576383" y="3399901"/>
            <a:ext cx="20451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Felnőttképzés</a:t>
            </a:r>
            <a:endParaRPr lang="hu-HU" sz="3600" b="1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2884004" y="1107908"/>
            <a:ext cx="1183940" cy="1456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054588" y="1124744"/>
            <a:ext cx="1029580" cy="151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1431641" y="2681537"/>
            <a:ext cx="1944216" cy="19608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</a:rPr>
              <a:t>Bejelentés alapján</a:t>
            </a:r>
          </a:p>
          <a:p>
            <a:endParaRPr lang="hu-HU" b="1" u="sng" dirty="0" smtClean="0">
              <a:solidFill>
                <a:schemeClr val="tx1"/>
              </a:solidFill>
            </a:endParaRPr>
          </a:p>
          <a:p>
            <a:pPr algn="ctr"/>
            <a:endParaRPr lang="hu-HU" b="1" u="sng" dirty="0" smtClean="0">
              <a:solidFill>
                <a:schemeClr val="tx1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  </a:t>
            </a:r>
            <a:r>
              <a:rPr lang="hu-HU" b="1" i="1" dirty="0" smtClean="0">
                <a:solidFill>
                  <a:srgbClr val="C00000"/>
                </a:solidFill>
              </a:rPr>
              <a:t>Bármely képzés</a:t>
            </a:r>
            <a:endParaRPr lang="hu-HU" b="1" i="1" dirty="0">
              <a:solidFill>
                <a:srgbClr val="C0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1494318" y="3675956"/>
            <a:ext cx="2160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5569378" y="2705472"/>
            <a:ext cx="20882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</a:rPr>
              <a:t>Engedély alapján</a:t>
            </a:r>
          </a:p>
          <a:p>
            <a:pPr algn="ctr"/>
            <a:endParaRPr lang="hu-HU" b="1" u="sng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Részszakma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Szakmai képzés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6910A"/>
                </a:solidFill>
              </a:rPr>
              <a:t>Államilag támogatott képzés</a:t>
            </a:r>
            <a:endParaRPr lang="hu-HU" b="1" dirty="0">
              <a:solidFill>
                <a:srgbClr val="F6910A"/>
              </a:solidFill>
            </a:endParaRPr>
          </a:p>
        </p:txBody>
      </p:sp>
      <p:sp>
        <p:nvSpPr>
          <p:cNvPr id="19" name="Bal oldali kapcsos zárójel 18"/>
          <p:cNvSpPr/>
          <p:nvPr/>
        </p:nvSpPr>
        <p:spPr>
          <a:xfrm rot="16200000">
            <a:off x="4288329" y="1766326"/>
            <a:ext cx="567343" cy="655272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>
            <a:off x="4427984" y="5445224"/>
            <a:ext cx="288032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267744" y="5978292"/>
            <a:ext cx="4608512" cy="5817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smtClean="0">
                <a:solidFill>
                  <a:schemeClr val="tx1"/>
                </a:solidFill>
              </a:rPr>
              <a:t>felnőttképzési államigazgatási </a:t>
            </a:r>
          </a:p>
          <a:p>
            <a:pPr algn="ctr"/>
            <a:r>
              <a:rPr lang="hu-HU" b="1" i="1" dirty="0" smtClean="0">
                <a:solidFill>
                  <a:schemeClr val="tx1"/>
                </a:solidFill>
              </a:rPr>
              <a:t>szerv </a:t>
            </a:r>
            <a:r>
              <a:rPr lang="hu-HU" dirty="0" smtClean="0">
                <a:solidFill>
                  <a:schemeClr val="tx1"/>
                </a:solidFill>
              </a:rPr>
              <a:t>= eddigi hatóság </a:t>
            </a:r>
            <a:r>
              <a:rPr lang="hu-HU" b="1" dirty="0" smtClean="0">
                <a:solidFill>
                  <a:schemeClr val="tx1"/>
                </a:solidFill>
              </a:rPr>
              <a:t>(</a:t>
            </a:r>
            <a:r>
              <a:rPr lang="hu-HU" b="1" dirty="0" err="1" smtClean="0">
                <a:solidFill>
                  <a:schemeClr val="tx1"/>
                </a:solidFill>
              </a:rPr>
              <a:t>PmKH</a:t>
            </a:r>
            <a:r>
              <a:rPr lang="hu-HU" b="1" dirty="0" smtClean="0">
                <a:solidFill>
                  <a:schemeClr val="tx1"/>
                </a:solidFill>
              </a:rPr>
              <a:t>)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1213</Words>
  <Application>Microsoft Office PowerPoint</Application>
  <PresentationFormat>Diavetítés a képernyőre (4:3 oldalarány)</PresentationFormat>
  <Paragraphs>253</Paragraphs>
  <Slides>21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Szakképzés és felnőttképzés helyzete az OKJ változás tükrében</vt:lpstr>
      <vt:lpstr>ITM – szakképzés 4.0  szakmai oktatás - szakmai képzés</vt:lpstr>
      <vt:lpstr>Jogszabályok, forráshelyek</vt:lpstr>
      <vt:lpstr>PowerPoint bemutató</vt:lpstr>
      <vt:lpstr>A szakképzés rendszere </vt:lpstr>
      <vt:lpstr>Oktatási, képzési jogviszony</vt:lpstr>
      <vt:lpstr>Mérés, értékelés</vt:lpstr>
      <vt:lpstr>Képesítések, végzettségek, bizonyítványok</vt:lpstr>
      <vt:lpstr>Felnőttképzés</vt:lpstr>
      <vt:lpstr>Bejelentés alapján folyó képzések</vt:lpstr>
      <vt:lpstr>Engedély alapján folyó képzés</vt:lpstr>
      <vt:lpstr>Engedély alapján folyó képzés</vt:lpstr>
      <vt:lpstr>Ellenőrzés – bejelentés és engedély esetén is!</vt:lpstr>
      <vt:lpstr>Felnőttképzési szakértői rendszer</vt:lpstr>
      <vt:lpstr>Átmeneti rendelkezések</vt:lpstr>
      <vt:lpstr>Átmeneti rendelkezések – áfa tv.</vt:lpstr>
      <vt:lpstr>Alkalmazandó jogszabályok</vt:lpstr>
      <vt:lpstr>IKK Zrt. – NSZFH részbeni „utódja”</vt:lpstr>
      <vt:lpstr>PowerPoint bemutató</vt:lpstr>
      <vt:lpstr>PowerPoint bemutató</vt:lpstr>
      <vt:lpstr>ÚJRATERVEZÉS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Dombovári Andrea</dc:creator>
  <cp:lastModifiedBy>Windows-felhasználó</cp:lastModifiedBy>
  <cp:revision>85</cp:revision>
  <cp:lastPrinted>2019-12-01T11:47:41Z</cp:lastPrinted>
  <dcterms:created xsi:type="dcterms:W3CDTF">2019-11-18T07:58:43Z</dcterms:created>
  <dcterms:modified xsi:type="dcterms:W3CDTF">2019-12-02T21:20:06Z</dcterms:modified>
</cp:coreProperties>
</file>