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74" r:id="rId4"/>
    <p:sldId id="259" r:id="rId5"/>
    <p:sldId id="279" r:id="rId6"/>
    <p:sldId id="268" r:id="rId7"/>
    <p:sldId id="272" r:id="rId8"/>
    <p:sldId id="282" r:id="rId9"/>
    <p:sldId id="280" r:id="rId10"/>
    <p:sldId id="264" r:id="rId11"/>
    <p:sldId id="270" r:id="rId12"/>
    <p:sldId id="265" r:id="rId13"/>
    <p:sldId id="266" r:id="rId14"/>
    <p:sldId id="271" r:id="rId15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3600" dirty="0"/>
              <a:t>Generációk </a:t>
            </a:r>
            <a:r>
              <a:rPr lang="hu-HU" sz="3600" dirty="0" smtClean="0"/>
              <a:t>aránya, létszáma </a:t>
            </a:r>
            <a:r>
              <a:rPr lang="hu-HU" sz="3600" dirty="0"/>
              <a:t>2018</a:t>
            </a:r>
          </a:p>
        </c:rich>
      </c:tx>
      <c:layout>
        <c:manualLayout>
          <c:xMode val="edge"/>
          <c:yMode val="edge"/>
          <c:x val="0.10418011504468851"/>
          <c:y val="1.274958739524256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99288314370303E-2"/>
          <c:y val="0.15900714735399771"/>
          <c:w val="0.89094629074827358"/>
          <c:h val="0.8066979960882899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817650513154935"/>
                  <c:y val="2.3793498253280535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chemeClr val="bg2"/>
                        </a:solidFill>
                      </a:rPr>
                      <a:t>X
39%</a:t>
                    </a:r>
                    <a:endParaRPr lang="hu-HU" sz="3200" dirty="0">
                      <a:solidFill>
                        <a:schemeClr val="bg2"/>
                      </a:solidFill>
                    </a:endParaRPr>
                  </a:p>
                  <a:p>
                    <a:r>
                      <a:rPr lang="hu-HU" sz="3200" dirty="0">
                        <a:solidFill>
                          <a:schemeClr val="bg2"/>
                        </a:solidFill>
                      </a:rPr>
                      <a:t>2,2m fő</a:t>
                    </a:r>
                    <a:endParaRPr lang="en-US" sz="320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945139615672955"/>
                  <c:y val="-0.2423458117056761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Y
34%</a:t>
                    </a:r>
                    <a:endParaRPr lang="hu-HU" sz="3200" dirty="0"/>
                  </a:p>
                  <a:p>
                    <a:r>
                      <a:rPr lang="hu-HU" sz="3200" dirty="0"/>
                      <a:t>1,9m fő</a:t>
                    </a:r>
                    <a:endParaRPr lang="en-US" sz="3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1293777815536839E-2"/>
                  <c:y val="0.10311741847805024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Z
27%</a:t>
                    </a:r>
                    <a:endParaRPr lang="hu-HU" sz="3200" dirty="0"/>
                  </a:p>
                  <a:p>
                    <a:r>
                      <a:rPr lang="hu-HU" sz="3200" dirty="0"/>
                      <a:t>1,5m fő</a:t>
                    </a:r>
                    <a:endParaRPr lang="en-US" sz="3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Munka1!$A$2:$A$4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1.9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C886F-03A5-4D77-82CD-64EF6CF453B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1C7D117-C661-4562-9A13-322F46AAE142}">
      <dgm:prSet phldrT="[Szöveg]" custT="1"/>
      <dgm:spPr/>
      <dgm:t>
        <a:bodyPr/>
        <a:lstStyle/>
        <a:p>
          <a:pPr algn="ctr"/>
          <a:endParaRPr lang="hu-HU" sz="6300" dirty="0" smtClean="0"/>
        </a:p>
        <a:p>
          <a:pPr algn="ctr"/>
          <a:r>
            <a:rPr lang="hu-HU" sz="6300" dirty="0" smtClean="0"/>
            <a:t>Család</a:t>
          </a:r>
        </a:p>
        <a:p>
          <a:pPr algn="ctr"/>
          <a:r>
            <a:rPr lang="hu-HU" sz="3600" dirty="0" smtClean="0"/>
            <a:t>- érzelmek</a:t>
          </a:r>
        </a:p>
        <a:p>
          <a:pPr algn="l"/>
          <a:r>
            <a:rPr lang="hu-HU" sz="3600" dirty="0" smtClean="0"/>
            <a:t>  - családfő,    </a:t>
          </a:r>
        </a:p>
        <a:p>
          <a:pPr algn="l"/>
          <a:r>
            <a:rPr lang="hu-HU" sz="3600" dirty="0" smtClean="0"/>
            <a:t>   családtagok</a:t>
          </a:r>
        </a:p>
        <a:p>
          <a:pPr algn="ctr"/>
          <a:endParaRPr lang="hu-HU" sz="3600" dirty="0"/>
        </a:p>
      </dgm:t>
    </dgm:pt>
    <dgm:pt modelId="{D0506E40-90B2-420F-BCBB-E57C4E56C334}" type="parTrans" cxnId="{53F2B57F-6113-469B-9742-EB31F5B5CD97}">
      <dgm:prSet/>
      <dgm:spPr/>
      <dgm:t>
        <a:bodyPr/>
        <a:lstStyle/>
        <a:p>
          <a:endParaRPr lang="hu-HU"/>
        </a:p>
      </dgm:t>
    </dgm:pt>
    <dgm:pt modelId="{250F5283-9B0C-4B7B-855E-2BB06BADCBC6}" type="sibTrans" cxnId="{53F2B57F-6113-469B-9742-EB31F5B5CD97}">
      <dgm:prSet/>
      <dgm:spPr/>
      <dgm:t>
        <a:bodyPr/>
        <a:lstStyle/>
        <a:p>
          <a:endParaRPr lang="hu-HU"/>
        </a:p>
      </dgm:t>
    </dgm:pt>
    <dgm:pt modelId="{1FB42436-A302-4838-A6FD-83255C0527AA}">
      <dgm:prSet phldrT="[Szöveg]" custT="1"/>
      <dgm:spPr/>
      <dgm:t>
        <a:bodyPr/>
        <a:lstStyle/>
        <a:p>
          <a:r>
            <a:rPr lang="hu-HU" sz="6500" dirty="0" smtClean="0"/>
            <a:t>Üzlet</a:t>
          </a:r>
        </a:p>
        <a:p>
          <a:r>
            <a:rPr lang="hu-HU" sz="3600" dirty="0" smtClean="0"/>
            <a:t>- szakmai szempontok</a:t>
          </a:r>
        </a:p>
        <a:p>
          <a:r>
            <a:rPr lang="hu-HU" sz="3600" dirty="0" smtClean="0"/>
            <a:t>- pénzügyek</a:t>
          </a:r>
          <a:endParaRPr lang="hu-HU" sz="3600" dirty="0"/>
        </a:p>
      </dgm:t>
    </dgm:pt>
    <dgm:pt modelId="{011C13DE-2EA3-4AF9-AA3F-3ECCEFE68B80}" type="parTrans" cxnId="{7C355AC8-F08B-4F3F-A4F8-10663FB38888}">
      <dgm:prSet/>
      <dgm:spPr/>
      <dgm:t>
        <a:bodyPr/>
        <a:lstStyle/>
        <a:p>
          <a:endParaRPr lang="hu-HU"/>
        </a:p>
      </dgm:t>
    </dgm:pt>
    <dgm:pt modelId="{D47C80CC-4CFC-4EC8-923C-CFFAE267C51F}" type="sibTrans" cxnId="{7C355AC8-F08B-4F3F-A4F8-10663FB38888}">
      <dgm:prSet/>
      <dgm:spPr/>
      <dgm:t>
        <a:bodyPr/>
        <a:lstStyle/>
        <a:p>
          <a:endParaRPr lang="hu-HU"/>
        </a:p>
      </dgm:t>
    </dgm:pt>
    <dgm:pt modelId="{B14CA7A2-941F-459D-A395-AC7044F0AAF2}" type="pres">
      <dgm:prSet presAssocID="{1CBC886F-03A5-4D77-82CD-64EF6CF453B5}" presName="compositeShape" presStyleCnt="0">
        <dgm:presLayoutVars>
          <dgm:chMax val="7"/>
          <dgm:dir/>
          <dgm:resizeHandles val="exact"/>
        </dgm:presLayoutVars>
      </dgm:prSet>
      <dgm:spPr/>
    </dgm:pt>
    <dgm:pt modelId="{FEE2F844-DEB6-44F6-8BB2-AC4BEC9F1CC5}" type="pres">
      <dgm:prSet presAssocID="{41C7D117-C661-4562-9A13-322F46AAE142}" presName="circ1" presStyleLbl="vennNode1" presStyleIdx="0" presStyleCnt="2"/>
      <dgm:spPr/>
      <dgm:t>
        <a:bodyPr/>
        <a:lstStyle/>
        <a:p>
          <a:endParaRPr lang="hu-HU"/>
        </a:p>
      </dgm:t>
    </dgm:pt>
    <dgm:pt modelId="{4F406568-D126-46BA-89C7-EAFB5151C240}" type="pres">
      <dgm:prSet presAssocID="{41C7D117-C661-4562-9A13-322F46AAE1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41402D-9F59-4361-BA39-B8798D291EB1}" type="pres">
      <dgm:prSet presAssocID="{1FB42436-A302-4838-A6FD-83255C0527AA}" presName="circ2" presStyleLbl="vennNode1" presStyleIdx="1" presStyleCnt="2"/>
      <dgm:spPr/>
      <dgm:t>
        <a:bodyPr/>
        <a:lstStyle/>
        <a:p>
          <a:endParaRPr lang="hu-HU"/>
        </a:p>
      </dgm:t>
    </dgm:pt>
    <dgm:pt modelId="{70A60318-AAA1-4567-A00A-929226D10040}" type="pres">
      <dgm:prSet presAssocID="{1FB42436-A302-4838-A6FD-83255C0527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588E3AD-8C7C-4CBC-AB2F-C2222CE0954C}" type="presOf" srcId="{1FB42436-A302-4838-A6FD-83255C0527AA}" destId="{70A60318-AAA1-4567-A00A-929226D10040}" srcOrd="1" destOrd="0" presId="urn:microsoft.com/office/officeart/2005/8/layout/venn1"/>
    <dgm:cxn modelId="{BD0116F7-3323-4FFC-A6D4-19151B48BF56}" type="presOf" srcId="{41C7D117-C661-4562-9A13-322F46AAE142}" destId="{FEE2F844-DEB6-44F6-8BB2-AC4BEC9F1CC5}" srcOrd="0" destOrd="0" presId="urn:microsoft.com/office/officeart/2005/8/layout/venn1"/>
    <dgm:cxn modelId="{47359CED-DB62-458E-AD32-6D5E8AF2A212}" type="presOf" srcId="{1FB42436-A302-4838-A6FD-83255C0527AA}" destId="{E541402D-9F59-4361-BA39-B8798D291EB1}" srcOrd="0" destOrd="0" presId="urn:microsoft.com/office/officeart/2005/8/layout/venn1"/>
    <dgm:cxn modelId="{3A332017-5307-49C4-BF96-F2A099D968B2}" type="presOf" srcId="{41C7D117-C661-4562-9A13-322F46AAE142}" destId="{4F406568-D126-46BA-89C7-EAFB5151C240}" srcOrd="1" destOrd="0" presId="urn:microsoft.com/office/officeart/2005/8/layout/venn1"/>
    <dgm:cxn modelId="{53F2B57F-6113-469B-9742-EB31F5B5CD97}" srcId="{1CBC886F-03A5-4D77-82CD-64EF6CF453B5}" destId="{41C7D117-C661-4562-9A13-322F46AAE142}" srcOrd="0" destOrd="0" parTransId="{D0506E40-90B2-420F-BCBB-E57C4E56C334}" sibTransId="{250F5283-9B0C-4B7B-855E-2BB06BADCBC6}"/>
    <dgm:cxn modelId="{66AC367E-7AD1-4E4D-827A-09CFA8B40F01}" type="presOf" srcId="{1CBC886F-03A5-4D77-82CD-64EF6CF453B5}" destId="{B14CA7A2-941F-459D-A395-AC7044F0AAF2}" srcOrd="0" destOrd="0" presId="urn:microsoft.com/office/officeart/2005/8/layout/venn1"/>
    <dgm:cxn modelId="{7C355AC8-F08B-4F3F-A4F8-10663FB38888}" srcId="{1CBC886F-03A5-4D77-82CD-64EF6CF453B5}" destId="{1FB42436-A302-4838-A6FD-83255C0527AA}" srcOrd="1" destOrd="0" parTransId="{011C13DE-2EA3-4AF9-AA3F-3ECCEFE68B80}" sibTransId="{D47C80CC-4CFC-4EC8-923C-CFFAE267C51F}"/>
    <dgm:cxn modelId="{005DFA1B-5FE6-4B69-8F58-9B921D326849}" type="presParOf" srcId="{B14CA7A2-941F-459D-A395-AC7044F0AAF2}" destId="{FEE2F844-DEB6-44F6-8BB2-AC4BEC9F1CC5}" srcOrd="0" destOrd="0" presId="urn:microsoft.com/office/officeart/2005/8/layout/venn1"/>
    <dgm:cxn modelId="{3CC3379B-69CD-4A1E-92AF-1E9BE935CF98}" type="presParOf" srcId="{B14CA7A2-941F-459D-A395-AC7044F0AAF2}" destId="{4F406568-D126-46BA-89C7-EAFB5151C240}" srcOrd="1" destOrd="0" presId="urn:microsoft.com/office/officeart/2005/8/layout/venn1"/>
    <dgm:cxn modelId="{059AA589-A439-4F1D-9A69-8A92172DCE8D}" type="presParOf" srcId="{B14CA7A2-941F-459D-A395-AC7044F0AAF2}" destId="{E541402D-9F59-4361-BA39-B8798D291EB1}" srcOrd="2" destOrd="0" presId="urn:microsoft.com/office/officeart/2005/8/layout/venn1"/>
    <dgm:cxn modelId="{DF685FE2-A8B8-40D0-BAFB-5BC364F9D85A}" type="presParOf" srcId="{B14CA7A2-941F-459D-A395-AC7044F0AAF2}" destId="{70A60318-AAA1-4567-A00A-929226D1004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2F844-DEB6-44F6-8BB2-AC4BEC9F1CC5}">
      <dsp:nvSpPr>
        <dsp:cNvPr id="0" name=""/>
        <dsp:cNvSpPr/>
      </dsp:nvSpPr>
      <dsp:spPr>
        <a:xfrm>
          <a:off x="187940" y="102218"/>
          <a:ext cx="4635875" cy="4635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300" kern="1200" dirty="0" smtClean="0"/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300" kern="1200" dirty="0" smtClean="0"/>
            <a:t>Család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- érzelmek</a:t>
          </a:r>
        </a:p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  - családfő,    </a:t>
          </a:r>
        </a:p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   családtagok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 dirty="0"/>
        </a:p>
      </dsp:txBody>
      <dsp:txXfrm>
        <a:off x="835292" y="648887"/>
        <a:ext cx="2672936" cy="3542536"/>
      </dsp:txXfrm>
    </dsp:sp>
    <dsp:sp modelId="{E541402D-9F59-4361-BA39-B8798D291EB1}">
      <dsp:nvSpPr>
        <dsp:cNvPr id="0" name=""/>
        <dsp:cNvSpPr/>
      </dsp:nvSpPr>
      <dsp:spPr>
        <a:xfrm>
          <a:off x="3529112" y="102218"/>
          <a:ext cx="4635875" cy="4635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smtClean="0"/>
            <a:t>Üzlet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- szakmai szempontok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- pénzügyek</a:t>
          </a:r>
          <a:endParaRPr lang="hu-HU" sz="3600" kern="1200" dirty="0"/>
        </a:p>
      </dsp:txBody>
      <dsp:txXfrm>
        <a:off x="4844698" y="648887"/>
        <a:ext cx="2672936" cy="3542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B186-4247-4AA2-A141-8E16E7AC9786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9E2D-4F4D-4A51-81FE-C50083350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942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22D4F-728E-46AC-916A-9B57AF5939AC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FE21-6B1D-4E16-962B-825DE3D365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79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Csökken az időszak: 20 év – 18 év – 14-14 év a váltás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FE21-6B1D-4E16-962B-825DE3D3656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64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39% áll váltás előtt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FE21-6B1D-4E16-962B-825DE3D3656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41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rendszerváltás után több ezer vállalkozás indult el – most érnek el a nyugdíjhoz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FE21-6B1D-4E16-962B-825DE3D3656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02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Össz</a:t>
            </a:r>
            <a:r>
              <a:rPr lang="hu-HU" dirty="0" smtClean="0"/>
              <a:t>: foglalkoztatottak 23%, a kkv 45%, hitelállomány 18%-t érinti!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FE21-6B1D-4E16-962B-825DE3D3656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80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0DBB33-8A9D-4B2A-BC68-6226D4D30AF9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661AFF-0E4F-4135-85E3-72CB4D2B6B67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568952" cy="3312368"/>
          </a:xfrm>
        </p:spPr>
        <p:txBody>
          <a:bodyPr>
            <a:noAutofit/>
          </a:bodyPr>
          <a:lstStyle/>
          <a:p>
            <a:pPr algn="ctr"/>
            <a:r>
              <a:rPr lang="hu-HU" sz="7200" dirty="0" smtClean="0"/>
              <a:t>Generációváltás -</a:t>
            </a:r>
            <a:r>
              <a:rPr lang="hu-HU" sz="7200" dirty="0"/>
              <a:t/>
            </a:r>
            <a:br>
              <a:rPr lang="hu-HU" sz="7200" dirty="0"/>
            </a:br>
            <a:r>
              <a:rPr lang="hu-HU" sz="7200" dirty="0"/>
              <a:t>g</a:t>
            </a:r>
            <a:r>
              <a:rPr lang="hu-HU" sz="7200" dirty="0" smtClean="0"/>
              <a:t>enerációk a munkahelyeken 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4941168"/>
            <a:ext cx="7854696" cy="1440160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Cséfalvay</a:t>
            </a:r>
            <a:r>
              <a:rPr lang="hu-HU" sz="3200" b="1" dirty="0" smtClean="0"/>
              <a:t> Ágnes</a:t>
            </a:r>
          </a:p>
          <a:p>
            <a:r>
              <a:rPr lang="hu-HU" sz="3200" b="1" dirty="0"/>
              <a:t>c</a:t>
            </a:r>
            <a:r>
              <a:rPr lang="hu-HU" sz="3200" b="1" dirty="0" smtClean="0"/>
              <a:t>ímzetes egyetemi docens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0780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16348"/>
            <a:ext cx="8788400" cy="53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852488" y="549275"/>
            <a:ext cx="8291512" cy="719138"/>
          </a:xfrm>
        </p:spPr>
        <p:txBody>
          <a:bodyPr>
            <a:noAutofit/>
          </a:bodyPr>
          <a:lstStyle/>
          <a:p>
            <a:r>
              <a:rPr lang="hu-HU" sz="3600" b="1" dirty="0"/>
              <a:t>Cégtulajdonos generációk </a:t>
            </a:r>
            <a:r>
              <a:rPr lang="hu-HU" sz="3600" b="1" dirty="0" smtClean="0"/>
              <a:t>cserélődése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7640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34367" r="38032" b="32817"/>
          <a:stretch/>
        </p:blipFill>
        <p:spPr bwMode="auto">
          <a:xfrm>
            <a:off x="107504" y="1772816"/>
            <a:ext cx="87849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504" y="476673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/>
              <a:t>A </a:t>
            </a:r>
            <a:r>
              <a:rPr lang="hu-HU" sz="3200" b="1" dirty="0" smtClean="0"/>
              <a:t>vállalatok árbevételének </a:t>
            </a:r>
            <a:r>
              <a:rPr lang="hu-HU" sz="3200" b="1" dirty="0"/>
              <a:t>vállalati méretkategória szerinti eloszlása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692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3"/>
            <a:ext cx="8280920" cy="5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Az idősebb tulajdonossal rendelkező vállalkozások részesedés a teljes magyar gazdaságon belül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748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2514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/>
              <a:t>Az idősebb tulajdonossal rendelkező vállalkozások részesedés a teljes magyar gazdaságon belül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0249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0352" y="1628800"/>
            <a:ext cx="7772400" cy="2880320"/>
          </a:xfrm>
        </p:spPr>
        <p:txBody>
          <a:bodyPr/>
          <a:lstStyle/>
          <a:p>
            <a:pPr algn="ctr"/>
            <a:r>
              <a:rPr lang="hu-HU" dirty="0" smtClean="0"/>
              <a:t>Köszönöm figyelmüket</a:t>
            </a:r>
            <a:r>
              <a:rPr lang="hu-HU" dirty="0" smtClean="0"/>
              <a:t>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err="1" smtClean="0"/>
              <a:t>www.c</a:t>
            </a:r>
            <a:r>
              <a:rPr lang="hu-HU" sz="4000" dirty="0" err="1" smtClean="0"/>
              <a:t>sefalvayagnes.hu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8407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A generációváltás </a:t>
            </a:r>
            <a:r>
              <a:rPr lang="hu-HU" sz="4000" b="1" dirty="0"/>
              <a:t>színterei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733880"/>
          </a:xfrm>
        </p:spPr>
        <p:txBody>
          <a:bodyPr>
            <a:normAutofit fontScale="92500"/>
          </a:bodyPr>
          <a:lstStyle/>
          <a:p>
            <a:r>
              <a:rPr lang="hu-HU" sz="4000" dirty="0" smtClean="0"/>
              <a:t>Általánosságban az idősebb generációt váltja a fiatal  </a:t>
            </a:r>
          </a:p>
          <a:p>
            <a:pPr marL="0" indent="0">
              <a:buNone/>
            </a:pPr>
            <a:r>
              <a:rPr lang="hu-HU" sz="4000" dirty="0"/>
              <a:t> </a:t>
            </a:r>
            <a:r>
              <a:rPr lang="hu-HU" sz="4000" dirty="0" smtClean="0"/>
              <a:t> a technológiai forradalom miatt jelenleg </a:t>
            </a:r>
          </a:p>
          <a:p>
            <a:pPr marL="0" indent="0">
              <a:buNone/>
            </a:pPr>
            <a:r>
              <a:rPr lang="hu-HU" sz="4000" dirty="0" smtClean="0"/>
              <a:t>  négy generáció van a munkaerőpiacon</a:t>
            </a:r>
          </a:p>
          <a:p>
            <a:pPr marL="0" indent="0">
              <a:buNone/>
            </a:pPr>
            <a:endParaRPr lang="hu-HU" sz="4000" dirty="0" smtClean="0"/>
          </a:p>
          <a:p>
            <a:r>
              <a:rPr lang="hu-HU" sz="4000" dirty="0" smtClean="0"/>
              <a:t>Generációváltás a cégvezetésben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4427984" y="2564904"/>
            <a:ext cx="9784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Content Placeholder 4" descr="download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440160" cy="132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rtalom helye 3" descr="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304" y="5013176"/>
            <a:ext cx="16759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sz="5400" b="1" i="1" dirty="0">
                <a:solidFill>
                  <a:srgbClr val="002060"/>
                </a:solidFill>
              </a:rPr>
              <a:t>A generációs felosztás háttere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lnSpcReduction="10000"/>
          </a:bodyPr>
          <a:lstStyle/>
          <a:p>
            <a:r>
              <a:rPr lang="hu-HU" sz="2800" b="1" dirty="0" smtClean="0"/>
              <a:t>Egy generációt</a:t>
            </a:r>
          </a:p>
          <a:p>
            <a:pPr lvl="1"/>
            <a:r>
              <a:rPr lang="hu-HU" altLang="hu-HU" sz="2800" dirty="0" smtClean="0"/>
              <a:t>a </a:t>
            </a:r>
            <a:r>
              <a:rPr lang="hu-HU" altLang="hu-HU" sz="2800" dirty="0"/>
              <a:t>közös tapasztalatok, életélmények, </a:t>
            </a:r>
            <a:endParaRPr lang="hu-HU" altLang="hu-HU" sz="2800" dirty="0" smtClean="0"/>
          </a:p>
          <a:p>
            <a:pPr lvl="1"/>
            <a:r>
              <a:rPr lang="hu-HU" altLang="hu-HU" sz="2800" dirty="0"/>
              <a:t>k</a:t>
            </a:r>
            <a:r>
              <a:rPr lang="hu-HU" altLang="hu-HU" sz="2800" dirty="0" smtClean="0"/>
              <a:t>özös kulturális, szocializációs környezet,</a:t>
            </a:r>
          </a:p>
          <a:p>
            <a:pPr lvl="1"/>
            <a:r>
              <a:rPr lang="hu-HU" altLang="hu-HU" sz="2800" dirty="0"/>
              <a:t>a</a:t>
            </a:r>
            <a:r>
              <a:rPr lang="hu-HU" altLang="hu-HU" sz="2800" dirty="0" smtClean="0"/>
              <a:t>zonos gondolkodásmód és értékek.</a:t>
            </a:r>
            <a:endParaRPr lang="hu-HU" sz="2800" dirty="0"/>
          </a:p>
          <a:p>
            <a:r>
              <a:rPr lang="hu-HU" sz="2800" dirty="0" smtClean="0"/>
              <a:t>A 20. századtól leginkább az </a:t>
            </a:r>
            <a:r>
              <a:rPr lang="hu-HU" sz="2800" b="1" dirty="0" smtClean="0"/>
              <a:t>technikai </a:t>
            </a:r>
            <a:r>
              <a:rPr lang="hu-HU" sz="2800" b="1" dirty="0"/>
              <a:t>vívmányokhoz való viszonyuk </a:t>
            </a:r>
            <a:r>
              <a:rPr lang="hu-HU" sz="2800" b="1" dirty="0" smtClean="0"/>
              <a:t>befolyásolja a generációk szocializációját. </a:t>
            </a:r>
          </a:p>
          <a:p>
            <a:r>
              <a:rPr lang="hu-HU" b="1" dirty="0" smtClean="0"/>
              <a:t> </a:t>
            </a:r>
            <a:r>
              <a:rPr lang="hu-HU" sz="2800" dirty="0" smtClean="0"/>
              <a:t>Az </a:t>
            </a:r>
            <a:r>
              <a:rPr lang="hu-HU" sz="2800" dirty="0"/>
              <a:t>eltérések hozzák létre a „</a:t>
            </a:r>
            <a:r>
              <a:rPr lang="hu-HU" sz="2800" b="1" dirty="0"/>
              <a:t>generációs szakadékot”.</a:t>
            </a:r>
          </a:p>
          <a:p>
            <a:r>
              <a:rPr lang="hu-HU" altLang="hu-HU" sz="2800" dirty="0" smtClean="0"/>
              <a:t>A </a:t>
            </a:r>
            <a:r>
              <a:rPr lang="hu-HU" altLang="hu-HU" sz="2800" dirty="0"/>
              <a:t>szocializációs különbségek vezetnek azokhoz az </a:t>
            </a:r>
            <a:r>
              <a:rPr lang="hu-HU" altLang="hu-HU" sz="2800" b="1" dirty="0"/>
              <a:t>értékrendbeli és kommunikációs feszültségekhez</a:t>
            </a:r>
            <a:r>
              <a:rPr lang="hu-HU" altLang="hu-HU" sz="2800" dirty="0"/>
              <a:t>, amelyek a munkahelyek számára kihívásokat jelentenek</a:t>
            </a:r>
            <a:r>
              <a:rPr lang="hu-HU" altLang="hu-HU" sz="2800" dirty="0" smtClean="0"/>
              <a:t>.</a:t>
            </a:r>
            <a:endParaRPr lang="hu-HU" altLang="hu-HU" sz="2800" dirty="0"/>
          </a:p>
        </p:txBody>
      </p:sp>
      <p:pic>
        <p:nvPicPr>
          <p:cNvPr id="4" name="Tartalom helye 3" descr="z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7727" y="1484784"/>
            <a:ext cx="1759824" cy="18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3" y="124138"/>
            <a:ext cx="7458796" cy="880414"/>
          </a:xfrm>
        </p:spPr>
        <p:txBody>
          <a:bodyPr>
            <a:normAutofit/>
          </a:bodyPr>
          <a:lstStyle/>
          <a:p>
            <a:r>
              <a:rPr lang="hu-HU" altLang="hu-HU" b="1" i="1" dirty="0">
                <a:solidFill>
                  <a:srgbClr val="002060"/>
                </a:solidFill>
              </a:rPr>
              <a:t>Generációk </a:t>
            </a:r>
            <a:r>
              <a:rPr lang="hu-HU" altLang="hu-HU" b="1" i="1" dirty="0" smtClean="0">
                <a:solidFill>
                  <a:srgbClr val="002060"/>
                </a:solidFill>
              </a:rPr>
              <a:t>besorolása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196752"/>
            <a:ext cx="8470393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354870"/>
              </p:ext>
            </p:extLst>
          </p:nvPr>
        </p:nvGraphicFramePr>
        <p:xfrm>
          <a:off x="323528" y="476672"/>
          <a:ext cx="856895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317321"/>
            <a:ext cx="7265680" cy="1095455"/>
          </a:xfrm>
        </p:spPr>
        <p:txBody>
          <a:bodyPr>
            <a:normAutofit/>
          </a:bodyPr>
          <a:lstStyle/>
          <a:p>
            <a:pPr algn="r"/>
            <a:r>
              <a:rPr lang="hu-HU" altLang="hu-HU" b="1" i="1" dirty="0">
                <a:solidFill>
                  <a:srgbClr val="002060"/>
                </a:solidFill>
                <a:cs typeface="Trebuchet MS" panose="020B0603020202020204" pitchFamily="34" charset="0"/>
              </a:rPr>
              <a:t>Konfliktust okozó tényezők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6791"/>
            <a:ext cx="8424936" cy="5071031"/>
          </a:xfrm>
        </p:spPr>
        <p:txBody>
          <a:bodyPr>
            <a:normAutofit/>
          </a:bodyPr>
          <a:lstStyle/>
          <a:p>
            <a:r>
              <a:rPr lang="hu-HU" altLang="hu-HU" sz="3200" dirty="0"/>
              <a:t>a változásokhoz való </a:t>
            </a:r>
            <a:r>
              <a:rPr lang="hu-HU" altLang="hu-HU" sz="3200" dirty="0" smtClean="0"/>
              <a:t>viszonyulások,</a:t>
            </a:r>
            <a:endParaRPr lang="hu-HU" altLang="hu-HU" sz="3200" dirty="0"/>
          </a:p>
          <a:p>
            <a:r>
              <a:rPr lang="hu-HU" altLang="hu-HU" sz="3200" dirty="0"/>
              <a:t>a folyamatos tanuláshoz való </a:t>
            </a:r>
            <a:r>
              <a:rPr lang="hu-HU" altLang="hu-HU" sz="3200" dirty="0" smtClean="0"/>
              <a:t>viszonyulás,</a:t>
            </a:r>
            <a:endParaRPr lang="hu-HU" altLang="hu-HU" sz="3200" dirty="0"/>
          </a:p>
          <a:p>
            <a:r>
              <a:rPr lang="hu-HU" altLang="hu-HU" sz="3200" dirty="0" smtClean="0"/>
              <a:t>a munkakörnyezettel, munkabeosztással </a:t>
            </a:r>
            <a:r>
              <a:rPr lang="hu-HU" altLang="hu-HU" sz="3200" dirty="0"/>
              <a:t>szembeni </a:t>
            </a:r>
            <a:r>
              <a:rPr lang="hu-HU" altLang="hu-HU" sz="3200" dirty="0" smtClean="0"/>
              <a:t>elvárások.</a:t>
            </a:r>
          </a:p>
          <a:p>
            <a:pPr marL="0" indent="0">
              <a:buNone/>
            </a:pPr>
            <a:endParaRPr lang="hu-HU" altLang="hu-HU" sz="3000" dirty="0" smtClean="0"/>
          </a:p>
          <a:p>
            <a:endParaRPr lang="hu-HU" dirty="0" smtClean="0"/>
          </a:p>
          <a:p>
            <a:endParaRPr lang="hu-HU" dirty="0"/>
          </a:p>
          <a:p>
            <a:pPr marL="0" indent="0" algn="ctr">
              <a:buNone/>
            </a:pPr>
            <a:r>
              <a:rPr lang="hu-HU" sz="3200" b="1" dirty="0" smtClean="0"/>
              <a:t>Új munkaerő-piaci trendek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05622"/>
            <a:ext cx="2446889" cy="2016224"/>
          </a:xfrm>
          <a:prstGeom prst="rect">
            <a:avLst/>
          </a:prstGeom>
        </p:spPr>
      </p:pic>
      <p:sp>
        <p:nvSpPr>
          <p:cNvPr id="5" name="Lefelé nyíl 4"/>
          <p:cNvSpPr/>
          <p:nvPr/>
        </p:nvSpPr>
        <p:spPr>
          <a:xfrm>
            <a:off x="4067944" y="3861048"/>
            <a:ext cx="4846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9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dirty="0">
                <a:solidFill>
                  <a:srgbClr val="002060"/>
                </a:solidFill>
              </a:rPr>
              <a:t>Generációváltás </a:t>
            </a:r>
            <a:r>
              <a:rPr lang="hu-HU" sz="4800" b="1" dirty="0" smtClean="0">
                <a:solidFill>
                  <a:srgbClr val="002060"/>
                </a:solidFill>
              </a:rPr>
              <a:t>a cégvezetésben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556792"/>
            <a:ext cx="914501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>
                <a:solidFill>
                  <a:srgbClr val="002060"/>
                </a:solidFill>
              </a:rPr>
              <a:t>A</a:t>
            </a:r>
            <a:r>
              <a:rPr lang="hu-HU" sz="3200" b="1" dirty="0" smtClean="0">
                <a:solidFill>
                  <a:srgbClr val="002060"/>
                </a:solidFill>
              </a:rPr>
              <a:t> magyar mikro-, kis- és középvállalkozások megerősítésének stratégiája 2019-2030</a:t>
            </a:r>
          </a:p>
          <a:p>
            <a:pPr marL="0" indent="0" algn="ctr">
              <a:buNone/>
            </a:pPr>
            <a:endParaRPr lang="hu-HU" sz="1100" b="1" dirty="0">
              <a:solidFill>
                <a:srgbClr val="002060"/>
              </a:solidFill>
            </a:endParaRPr>
          </a:p>
          <a:p>
            <a:r>
              <a:rPr lang="hu-HU" sz="3200" dirty="0" smtClean="0"/>
              <a:t>A rendszerváltás után induló első cégeknél</a:t>
            </a:r>
          </a:p>
          <a:p>
            <a:r>
              <a:rPr lang="hu-HU" sz="3200" dirty="0" smtClean="0"/>
              <a:t>VII</a:t>
            </a:r>
            <a:r>
              <a:rPr lang="hu-HU" sz="3200" dirty="0"/>
              <a:t>. </a:t>
            </a:r>
            <a:r>
              <a:rPr lang="hu-HU" sz="3200" dirty="0" smtClean="0"/>
              <a:t>pillér: Generációváltás</a:t>
            </a:r>
            <a:endParaRPr lang="hu-HU" sz="3200" dirty="0"/>
          </a:p>
          <a:p>
            <a:pPr marL="0" indent="0">
              <a:buNone/>
            </a:pPr>
            <a:r>
              <a:rPr lang="hu-HU" dirty="0" smtClean="0"/>
              <a:t>„A </a:t>
            </a:r>
            <a:r>
              <a:rPr lang="hu-HU" dirty="0"/>
              <a:t>generációváltáshoz érkező kkv-k tulajdonosai többségükben a </a:t>
            </a:r>
            <a:r>
              <a:rPr lang="hu-HU" b="1" i="1" dirty="0"/>
              <a:t>céljaiknak megfelelő módon és feltételekkel tudják átadni, örökül hagyni üzletrészeiket,</a:t>
            </a:r>
            <a:r>
              <a:rPr lang="hu-HU" b="1" dirty="0"/>
              <a:t> </a:t>
            </a:r>
            <a:r>
              <a:rPr lang="hu-HU" dirty="0"/>
              <a:t>hogy mindaz, amit az évek során felépítettek, a nyugdíjazással ne épüljön le, ne szűnjön meg, illetve lehetőség szerint magyar kézben maradjon</a:t>
            </a:r>
            <a:r>
              <a:rPr lang="hu-HU" dirty="0" smtClean="0"/>
              <a:t>.”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2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Családi vállalkozás jellegzetessége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	            </a:t>
            </a:r>
          </a:p>
          <a:p>
            <a:pPr marL="0" indent="0">
              <a:buNone/>
            </a:pPr>
            <a:r>
              <a:rPr lang="hu-HU" dirty="0" smtClean="0"/>
              <a:t>			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</a:t>
            </a:r>
            <a:endParaRPr lang="hu-H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1925155"/>
              </p:ext>
            </p:extLst>
          </p:nvPr>
        </p:nvGraphicFramePr>
        <p:xfrm>
          <a:off x="323528" y="1628800"/>
          <a:ext cx="835292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08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38443" r="44132" b="27957"/>
          <a:stretch/>
        </p:blipFill>
        <p:spPr bwMode="auto">
          <a:xfrm>
            <a:off x="107505" y="404664"/>
            <a:ext cx="8928991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</TotalTime>
  <Words>304</Words>
  <Application>Microsoft Office PowerPoint</Application>
  <PresentationFormat>Diavetítés a képernyőre (4:3 oldalarány)</PresentationFormat>
  <Paragraphs>64</Paragraphs>
  <Slides>14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Áramlás</vt:lpstr>
      <vt:lpstr>Generációváltás - generációk a munkahelyeken </vt:lpstr>
      <vt:lpstr> A generációváltás színterei</vt:lpstr>
      <vt:lpstr>A generációs felosztás háttere</vt:lpstr>
      <vt:lpstr>Generációk besorolása</vt:lpstr>
      <vt:lpstr>PowerPoint bemutató</vt:lpstr>
      <vt:lpstr>Konfliktust okozó tényezők</vt:lpstr>
      <vt:lpstr>Generációváltás a cégvezetésben</vt:lpstr>
      <vt:lpstr>Családi vállalkozás jellegzetessége</vt:lpstr>
      <vt:lpstr>PowerPoint bemutató</vt:lpstr>
      <vt:lpstr>Cégtulajdonos generációk cserélődése</vt:lpstr>
      <vt:lpstr>A vállalatok árbevételének vállalati méretkategória szerinti eloszlása</vt:lpstr>
      <vt:lpstr>Az idősebb tulajdonossal rendelkező vállalkozások részesedés a teljes magyar gazdaságon belül</vt:lpstr>
      <vt:lpstr>Az idősebb tulajdonossal rendelkező vállalkozások részesedés a teljes magyar gazdaságon belül</vt:lpstr>
      <vt:lpstr>Köszönöm figyelmüket!  www.csefalvayagnes.hu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Csefy</dc:creator>
  <cp:lastModifiedBy>Csefy</cp:lastModifiedBy>
  <cp:revision>46</cp:revision>
  <cp:lastPrinted>2019-11-28T12:44:56Z</cp:lastPrinted>
  <dcterms:created xsi:type="dcterms:W3CDTF">2019-11-22T16:12:18Z</dcterms:created>
  <dcterms:modified xsi:type="dcterms:W3CDTF">2019-12-09T19:58:48Z</dcterms:modified>
</cp:coreProperties>
</file>