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1" r:id="rId3"/>
    <p:sldId id="309" r:id="rId4"/>
    <p:sldId id="320" r:id="rId5"/>
    <p:sldId id="314" r:id="rId6"/>
    <p:sldId id="315" r:id="rId7"/>
    <p:sldId id="325" r:id="rId8"/>
    <p:sldId id="319" r:id="rId9"/>
    <p:sldId id="324" r:id="rId10"/>
    <p:sldId id="322" r:id="rId11"/>
    <p:sldId id="321" r:id="rId12"/>
    <p:sldId id="258" r:id="rId13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2" userDrawn="1">
          <p15:clr>
            <a:srgbClr val="A4A3A4"/>
          </p15:clr>
        </p15:guide>
        <p15:guide id="2" pos="2183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9AC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22" autoAdjust="0"/>
  </p:normalViewPr>
  <p:slideViewPr>
    <p:cSldViewPr snapToObjects="1">
      <p:cViewPr>
        <p:scale>
          <a:sx n="75" d="100"/>
          <a:sy n="75" d="100"/>
        </p:scale>
        <p:origin x="2430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902"/>
        <p:guide pos="2183"/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2470F3F9-0D63-4156-8846-AC01D5226D56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F76D7C6B-E63F-4126-ADF4-F52EC6938A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6028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2019. 09. 24.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58318"/>
            <a:ext cx="7920880" cy="1477328"/>
          </a:xfrm>
        </p:spPr>
        <p:txBody>
          <a:bodyPr/>
          <a:lstStyle/>
          <a:p>
            <a:pPr algn="ctr"/>
            <a:r>
              <a:rPr lang="hu-HU" sz="6000" cap="small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pécs</a:t>
            </a:r>
            <a:r>
              <a:rPr lang="hu-HU" sz="6000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 paktum </a:t>
            </a:r>
            <a:br>
              <a:rPr lang="hu-HU" sz="6000" cap="sm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hu-HU" sz="6000" cap="small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u-HU" sz="2400" cap="small" dirty="0">
                <a:latin typeface="Tahoma" pitchFamily="34" charset="0"/>
                <a:ea typeface="Tahoma" pitchFamily="34" charset="0"/>
                <a:cs typeface="Tahoma" pitchFamily="34" charset="0"/>
              </a:rPr>
              <a:t>PAKTUMPROJEKT TAPASZTALATOK A PÉCSI JÁRÁSBAN </a:t>
            </a:r>
            <a:br>
              <a:rPr lang="hu-HU" altLang="hu-HU" sz="3200" b="0" dirty="0"/>
            </a:br>
            <a:br>
              <a:rPr lang="hu-HU" altLang="hu-HU" sz="3200" b="0" dirty="0"/>
            </a:br>
            <a:r>
              <a:rPr lang="hu-HU" altLang="hu-HU" sz="3200" b="0" dirty="0"/>
              <a:t>TOP-6.8.2-15-PC1-2016-00001</a:t>
            </a:r>
            <a:endParaRPr lang="hu-HU" alt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-144524" y="414908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hu-HU" altLang="hu-HU" b="1" dirty="0">
                <a:solidFill>
                  <a:schemeClr val="bg1"/>
                </a:solidFill>
              </a:rPr>
              <a:t>Dr. Merza Péter</a:t>
            </a:r>
            <a:endParaRPr lang="hu-HU" altLang="hu-HU" dirty="0">
              <a:solidFill>
                <a:schemeClr val="bg1"/>
              </a:solidFill>
            </a:endParaRPr>
          </a:p>
          <a:p>
            <a:pPr algn="ctr" eaLnBrk="0" hangingPunct="0"/>
            <a:r>
              <a:rPr lang="hu-HU" altLang="hu-HU" dirty="0">
                <a:solidFill>
                  <a:schemeClr val="bg1"/>
                </a:solidFill>
              </a:rPr>
              <a:t>vezérigazgató</a:t>
            </a:r>
          </a:p>
          <a:p>
            <a:pPr algn="ctr" eaLnBrk="0" hangingPunct="0"/>
            <a:r>
              <a:rPr lang="hu-HU" altLang="hu-HU" dirty="0">
                <a:solidFill>
                  <a:schemeClr val="bg1"/>
                </a:solidFill>
              </a:rPr>
              <a:t>Pécsi Városfejlesztési </a:t>
            </a:r>
            <a:r>
              <a:rPr lang="hu-HU" altLang="hu-HU" dirty="0" err="1">
                <a:solidFill>
                  <a:schemeClr val="bg1"/>
                </a:solidFill>
              </a:rPr>
              <a:t>Nzrt</a:t>
            </a:r>
            <a:r>
              <a:rPr lang="hu-HU" altLang="hu-HU" dirty="0">
                <a:solidFill>
                  <a:schemeClr val="bg1"/>
                </a:solidFill>
              </a:rPr>
              <a:t>.</a:t>
            </a:r>
          </a:p>
          <a:p>
            <a:pPr algn="ctr" eaLnBrk="0" hangingPunct="0"/>
            <a:endParaRPr lang="hu-HU" alt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pic>
        <p:nvPicPr>
          <p:cNvPr id="4" name="Picture 2" descr="PÃ©cs Paktum">
            <a:extLst>
              <a:ext uri="{FF2B5EF4-FFF2-40B4-BE49-F238E27FC236}">
                <a16:creationId xmlns:a16="http://schemas.microsoft.com/office/drawing/2014/main" id="{3420B741-225D-4693-B3E6-087254E7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13990"/>
            <a:ext cx="4792985" cy="260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Helyi  foglalkoztatási együttműködések a megyei jogú város </a:t>
            </a:r>
          </a:p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területén és   várostérségében</a:t>
            </a:r>
            <a:endParaRPr lang="hu-HU" altLang="hu-HU" sz="2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 helye 2"/>
          <p:cNvSpPr>
            <a:spLocks noChangeArrowheads="1"/>
          </p:cNvSpPr>
          <p:nvPr/>
        </p:nvSpPr>
        <p:spPr bwMode="auto">
          <a:xfrm>
            <a:off x="0" y="1196752"/>
            <a:ext cx="9036496" cy="5813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None/>
            </a:pPr>
            <a:r>
              <a:rPr lang="hu-HU" altLang="hu-HU" sz="2000" b="1" u="sng" dirty="0"/>
              <a:t>Tapasztalatok a gazdaságfejlesztést érintően:</a:t>
            </a:r>
          </a:p>
          <a:p>
            <a:pPr marL="71438" indent="0">
              <a:buNone/>
            </a:pPr>
            <a:endParaRPr lang="hu-HU" altLang="hu-HU" sz="1200" b="1" u="sng" dirty="0"/>
          </a:p>
          <a:p>
            <a:pPr marL="414338" algn="just">
              <a:buFontTx/>
              <a:buChar char="-"/>
            </a:pPr>
            <a:r>
              <a:rPr lang="hu-HU" altLang="hu-HU" sz="1600" dirty="0"/>
              <a:t>A befektetés-ösztönzés, a nagyfoglalkoztatók Pécsre vonzása is kulcskérdés, következésképpen a következő időszakban e feladat markánsabban jelenik meg (pl. nemzetközi kapcsolatok erősítése, közlekedési infrastruktúra további erősítése).</a:t>
            </a:r>
          </a:p>
          <a:p>
            <a:pPr marL="414338" algn="just">
              <a:buFontTx/>
              <a:buChar char="-"/>
            </a:pPr>
            <a:endParaRPr lang="hu-HU" altLang="hu-HU" sz="1600" b="1" dirty="0">
              <a:solidFill>
                <a:srgbClr val="FF0000"/>
              </a:solidFill>
            </a:endParaRPr>
          </a:p>
          <a:p>
            <a:pPr marL="414338" algn="just">
              <a:buFontTx/>
              <a:buChar char="-"/>
            </a:pPr>
            <a:r>
              <a:rPr lang="hu-HU" altLang="hu-H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Kulcskérdés a koherencia megteremtése más városi beruházásokkal:</a:t>
            </a:r>
          </a:p>
          <a:p>
            <a:pPr marL="814388" lvl="1" algn="just">
              <a:buFontTx/>
              <a:buChar char="-"/>
            </a:pPr>
            <a:r>
              <a:rPr lang="hu-HU" altLang="hu-HU" sz="1400" b="1" dirty="0"/>
              <a:t>TOP-6.1.1:</a:t>
            </a:r>
            <a:r>
              <a:rPr lang="hu-HU" altLang="hu-HU" sz="1400" dirty="0"/>
              <a:t> Pécs számára az ipari park bővítése, ipari infrastruktúra fejlesztése kulcskérdés – főleg egyéb TOP projektek révén -&gt; 16 hektár iparterület hasznosítása várható, emellett 4 db új iparcsarnok épül meg 12 000 m2-en. </a:t>
            </a:r>
          </a:p>
          <a:p>
            <a:pPr marL="814388" lvl="1" algn="just">
              <a:buFontTx/>
              <a:buChar char="-"/>
            </a:pPr>
            <a:r>
              <a:rPr lang="hu-HU" altLang="hu-HU" sz="1600" b="1" u="sng" dirty="0"/>
              <a:t>TOP-6.1.3: </a:t>
            </a:r>
            <a:r>
              <a:rPr lang="hu-HU" altLang="hu-HU" sz="1600" u="sng" dirty="0"/>
              <a:t>Helyi piacokat fejlesztünk</a:t>
            </a:r>
            <a:r>
              <a:rPr lang="hu-HU" altLang="hu-HU" sz="1600" dirty="0"/>
              <a:t>: már megújult az uránvárosi piac, folyamatban van az új pécsi vásárcsarnok közbeszerzése</a:t>
            </a:r>
          </a:p>
          <a:p>
            <a:pPr marL="814388" lvl="1" algn="just">
              <a:buFontTx/>
              <a:buChar char="-"/>
            </a:pPr>
            <a:r>
              <a:rPr lang="hu-HU" altLang="hu-HU" sz="1600" b="1" u="sng" dirty="0"/>
              <a:t>TOP-6.3.2:</a:t>
            </a:r>
            <a:r>
              <a:rPr lang="hu-HU" altLang="hu-HU" sz="1600" u="sng" dirty="0"/>
              <a:t> Kiemelt figyelmet fordítunk a szolgáltatóiparra is:</a:t>
            </a:r>
            <a:r>
              <a:rPr lang="hu-HU" altLang="hu-HU" sz="1600" dirty="0"/>
              <a:t> a korábbi Ifjúsági Ház irodai bérleményközponttá alakul, többek között SSC vállalatok kiszolgálása céljából is. Ezzel egyidejűleg a „zöld város” koncepció részeként környezetbarát, részben munkahelyteremtő beruházások is megvalósulnak.</a:t>
            </a:r>
          </a:p>
          <a:p>
            <a:pPr marL="814388" lvl="1" algn="just">
              <a:buFontTx/>
              <a:buChar char="-"/>
            </a:pPr>
            <a:r>
              <a:rPr lang="hu-HU" altLang="hu-HU" sz="1600" dirty="0"/>
              <a:t>Fontos eredménye a fenti fejlesztéseknek, hogy erősödik a helyi beszállítói rendszer is, így </a:t>
            </a:r>
            <a:r>
              <a:rPr lang="hu-HU" altLang="hu-HU" sz="1600" dirty="0" err="1"/>
              <a:t>zovábbra</a:t>
            </a:r>
            <a:r>
              <a:rPr lang="hu-HU" altLang="hu-HU" sz="1600" dirty="0"/>
              <a:t> is támogatni kell a helyi KKV-k erősödését, a civil foglalkoztatók markánsabb munkáltatói jelenlétét.</a:t>
            </a:r>
          </a:p>
          <a:p>
            <a:pPr marL="814388" lvl="1" algn="just">
              <a:buFontTx/>
              <a:buChar char="-"/>
            </a:pPr>
            <a:r>
              <a:rPr lang="hu-HU" altLang="hu-HU" sz="1600" dirty="0"/>
              <a:t>A hatékony tőkevonzásban kulcskérdés az alapvető infrastruktúra (közlekedési infrastruktúra, társadalmi-politikai akarat, lokális képzési-átképzési rendszer minősége) további fejlesztése – ilyen a Déli Ipari Parkban folyó nagyvolumenű, TOP-6.1.1 intézkedés keretében végrehajtott közműfejlesztési projekt is</a:t>
            </a:r>
          </a:p>
          <a:p>
            <a:pPr marL="814388" lvl="1" algn="just">
              <a:buFontTx/>
              <a:buChar char="-"/>
            </a:pPr>
            <a:endParaRPr lang="hu-HU" altLang="hu-HU" sz="1600" dirty="0"/>
          </a:p>
          <a:p>
            <a:pPr marL="814388" lvl="1" algn="just">
              <a:buFontTx/>
              <a:buChar char="-"/>
            </a:pPr>
            <a:endParaRPr lang="hu-HU" altLang="hu-HU" sz="1600" dirty="0"/>
          </a:p>
          <a:p>
            <a:pPr marL="414338">
              <a:buFontTx/>
              <a:buChar char="-"/>
            </a:pPr>
            <a:endParaRPr lang="hu-HU" altLang="hu-HU" sz="1600" dirty="0"/>
          </a:p>
          <a:p>
            <a:pPr marL="414338">
              <a:buFontTx/>
              <a:buChar char="-"/>
            </a:pPr>
            <a:endParaRPr lang="hu-HU" altLang="hu-HU" sz="1600" dirty="0"/>
          </a:p>
        </p:txBody>
      </p:sp>
    </p:spTree>
    <p:extLst>
      <p:ext uri="{BB962C8B-B14F-4D97-AF65-F5344CB8AC3E}">
        <p14:creationId xmlns:p14="http://schemas.microsoft.com/office/powerpoint/2010/main" val="101238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</a:t>
            </a:r>
            <a:r>
              <a:rPr lang="hu-HU" b="1" cap="small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VÁROSTÉRSÉGI GAZDASÁGI ÉS FOGLALKOZTATÁSI JÖVŐKÉP ÉS STRATÉGIA</a:t>
            </a:r>
            <a:endParaRPr lang="hu-HU" altLang="hu-HU" sz="22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Szöveg helye 2"/>
          <p:cNvSpPr>
            <a:spLocks noChangeArrowheads="1"/>
          </p:cNvSpPr>
          <p:nvPr/>
        </p:nvSpPr>
        <p:spPr bwMode="auto">
          <a:xfrm>
            <a:off x="0" y="1196752"/>
            <a:ext cx="8892480" cy="5813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None/>
            </a:pPr>
            <a:endParaRPr lang="hu-HU" altLang="hu-HU" sz="1200" b="1" u="sng" dirty="0"/>
          </a:p>
          <a:p>
            <a:pPr marL="71438" indent="0">
              <a:buNone/>
            </a:pPr>
            <a:r>
              <a:rPr lang="hu-HU" altLang="hu-HU" sz="2200" b="1" u="sng" dirty="0"/>
              <a:t>Tapasztalatok az egyéb </a:t>
            </a:r>
            <a:r>
              <a:rPr lang="hu-HU" altLang="hu-HU" sz="2200" b="1" u="sng" dirty="0" err="1"/>
              <a:t>ágazatokat</a:t>
            </a:r>
            <a:r>
              <a:rPr lang="hu-HU" altLang="hu-HU" sz="2200" b="1" u="sng" dirty="0"/>
              <a:t> érintően:</a:t>
            </a:r>
          </a:p>
          <a:p>
            <a:pPr marL="414338" algn="just">
              <a:buFontTx/>
              <a:buChar char="-"/>
            </a:pPr>
            <a:r>
              <a:rPr lang="hu-HU" altLang="hu-HU" sz="1600" dirty="0"/>
              <a:t>Feltétel az ügyfelek együttműködése, emiatt </a:t>
            </a:r>
            <a:r>
              <a:rPr lang="hu-HU" altLang="hu-HU" sz="1600" b="1" u="sng" dirty="0"/>
              <a:t>főleg a rendszerből kikerülők látótérben tartása szükséges</a:t>
            </a:r>
            <a:r>
              <a:rPr lang="hu-HU" altLang="hu-HU" sz="1600" dirty="0"/>
              <a:t> – itt </a:t>
            </a:r>
            <a:r>
              <a:rPr lang="hu-HU" altLang="hu-HU" sz="1600" u="sng" dirty="0"/>
              <a:t>fontos szerep jut a civil szervezeteknek </a:t>
            </a:r>
            <a:r>
              <a:rPr lang="hu-HU" altLang="hu-HU" sz="1600" dirty="0"/>
              <a:t>is, ami a Pécs Paktum folytatásában is markánsan meg kell, hogy jelenjen.</a:t>
            </a:r>
          </a:p>
          <a:p>
            <a:pPr marL="414338" algn="just">
              <a:buFontTx/>
              <a:buChar char="-"/>
            </a:pPr>
            <a:endParaRPr lang="hu-HU" altLang="hu-HU" sz="1600" dirty="0"/>
          </a:p>
          <a:p>
            <a:pPr marL="414338" algn="just">
              <a:buFontTx/>
              <a:buChar char="-"/>
            </a:pPr>
            <a:r>
              <a:rPr lang="hu-HU" altLang="hu-HU" sz="1600" dirty="0"/>
              <a:t>Csak a képzési jegyzékekben szereplő képzések valósíthatók meg, ami miatt </a:t>
            </a:r>
            <a:r>
              <a:rPr lang="hu-HU" altLang="hu-HU" sz="1600" u="sng" dirty="0"/>
              <a:t>a képzés/átképzés rendszere kevésbé dinamikus </a:t>
            </a:r>
            <a:r>
              <a:rPr lang="hu-HU" altLang="hu-HU" sz="1600" dirty="0"/>
              <a:t>(sürgős, de fontos képzési igények nem elégíthetők ki, új képzések beemelése lassabban történik, ami miatt sok esetben nincs lehetőség a munkáltatói képzési igények gyors kielégítésére). A vállalati szektor megfelelő kiszolgálásában ennek kulcsszerepe van.</a:t>
            </a:r>
          </a:p>
          <a:p>
            <a:pPr marL="414338" algn="just">
              <a:buFontTx/>
              <a:buChar char="-"/>
            </a:pPr>
            <a:endParaRPr lang="hu-HU" altLang="hu-HU" sz="1600" dirty="0"/>
          </a:p>
          <a:p>
            <a:pPr marL="414338" algn="just">
              <a:buFontTx/>
              <a:buChar char="-"/>
            </a:pPr>
            <a:r>
              <a:rPr lang="hu-HU" altLang="hu-HU" sz="1600" dirty="0"/>
              <a:t>Erősíteni szükséges az állásba kerülők programokban, munkahelyen tartását, ami miatt a Pécs Paktum II projektben az ügyféltámogatásra a korábbiaknál nagyobb hangsúlyt fektetünk.</a:t>
            </a:r>
          </a:p>
          <a:p>
            <a:pPr marL="71438" indent="0" algn="ctr">
              <a:buNone/>
            </a:pPr>
            <a:r>
              <a:rPr lang="hu-HU" altLang="hu-HU" sz="1600" b="1" dirty="0">
                <a:solidFill>
                  <a:srgbClr val="FF0000"/>
                </a:solidFill>
              </a:rPr>
              <a:t>Pécs és a járás célja:</a:t>
            </a:r>
          </a:p>
          <a:p>
            <a:pPr marL="71438" indent="0" algn="ctr">
              <a:buNone/>
            </a:pPr>
            <a:r>
              <a:rPr lang="hu-HU" altLang="hu-HU" sz="1600" b="1" dirty="0">
                <a:solidFill>
                  <a:srgbClr val="FF0000"/>
                </a:solidFill>
              </a:rPr>
              <a:t>Pécsi járás -&gt; kedvező befektetési helyszín -&gt;befektetések -&gt; erősebb gazdaság - &gt; több álláshely – </a:t>
            </a:r>
          </a:p>
          <a:p>
            <a:pPr marL="71438" indent="0" algn="ctr">
              <a:buNone/>
            </a:pPr>
            <a:r>
              <a:rPr lang="hu-HU" altLang="hu-HU" sz="1600" b="1" dirty="0">
                <a:solidFill>
                  <a:srgbClr val="00B050"/>
                </a:solidFill>
              </a:rPr>
              <a:t>a megkezdett munkát a </a:t>
            </a:r>
            <a:r>
              <a:rPr lang="hu-HU" altLang="hu-HU" sz="1600" b="1" u="sng" dirty="0">
                <a:solidFill>
                  <a:srgbClr val="00B050"/>
                </a:solidFill>
              </a:rPr>
              <a:t>Pécs Paktum II. projekt folytatja majd, 2019. október 01-2021. szeptember 30. közötti megvalósítási időkeretben. </a:t>
            </a:r>
            <a:endParaRPr lang="hu-HU" altLang="hu-HU" sz="1600" dirty="0">
              <a:solidFill>
                <a:srgbClr val="00B050"/>
              </a:solidFill>
            </a:endParaRPr>
          </a:p>
          <a:p>
            <a:pPr marL="414338" algn="just">
              <a:buFontTx/>
              <a:buChar char="-"/>
            </a:pPr>
            <a:endParaRPr lang="hu-HU" altLang="hu-HU" sz="1600" dirty="0"/>
          </a:p>
          <a:p>
            <a:pPr marL="985838" lvl="2" indent="0">
              <a:buNone/>
            </a:pPr>
            <a:endParaRPr lang="hu-HU" altLang="hu-HU" sz="800" dirty="0"/>
          </a:p>
          <a:p>
            <a:pPr marL="414338">
              <a:buFontTx/>
              <a:buChar char="-"/>
            </a:pPr>
            <a:endParaRPr lang="hu-HU" altLang="hu-HU" sz="1600" dirty="0"/>
          </a:p>
        </p:txBody>
      </p:sp>
    </p:spTree>
    <p:extLst>
      <p:ext uri="{BB962C8B-B14F-4D97-AF65-F5344CB8AC3E}">
        <p14:creationId xmlns:p14="http://schemas.microsoft.com/office/powerpoint/2010/main" val="188563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 algn="just">
              <a:buNone/>
            </a:pPr>
            <a:endParaRPr lang="hu-HU" altLang="hu-HU" sz="1600" b="1" dirty="0"/>
          </a:p>
          <a:p>
            <a:pPr marL="71438" indent="0" algn="just">
              <a:buNone/>
            </a:pPr>
            <a:endParaRPr lang="hu-HU" altLang="hu-HU" sz="1800" b="1" dirty="0"/>
          </a:p>
          <a:p>
            <a:pPr marL="71438" indent="0" algn="just">
              <a:buNone/>
            </a:pPr>
            <a:r>
              <a:rPr lang="hu-HU" altLang="hu-HU" sz="1800" b="1" dirty="0"/>
              <a:t>A projekt alapvető célja, hogy  a  helyi  szinten  létrejövő,  vagy  már  működő  foglalkoztatási együttműködések,  partnerségek  (paktumok)  hozzájussanak  azon  forrásokhoz,  melyek  segítségével  - kialakított  stratégiájuk  mentén  -  képzési  és  foglalkoztatási  programjaikat  megvalósíthatják. </a:t>
            </a:r>
          </a:p>
          <a:p>
            <a:pPr marL="71438" indent="0" algn="just">
              <a:buNone/>
            </a:pPr>
            <a:endParaRPr lang="hu-HU" altLang="hu-HU" sz="1600" b="1" u="sng" dirty="0"/>
          </a:p>
          <a:p>
            <a:pPr marL="71438" indent="0" algn="just">
              <a:buNone/>
            </a:pPr>
            <a:r>
              <a:rPr lang="hu-HU" altLang="hu-HU" sz="1800" b="1" u="sng" dirty="0"/>
              <a:t>A konstrukció naturális adatai:</a:t>
            </a:r>
          </a:p>
          <a:p>
            <a:pPr marL="357188" indent="-285750" algn="just">
              <a:buFontTx/>
              <a:buChar char="-"/>
            </a:pPr>
            <a:r>
              <a:rPr lang="hu-HU" altLang="hu-HU" sz="1800" b="1" dirty="0"/>
              <a:t>Teljes keretösszeg: </a:t>
            </a:r>
            <a:r>
              <a:rPr lang="hu-HU" altLang="hu-HU" sz="1800" dirty="0"/>
              <a:t>23,3 Mrd Ft.</a:t>
            </a:r>
          </a:p>
          <a:p>
            <a:pPr marL="357188" indent="-285750" algn="just">
              <a:buFontTx/>
              <a:buChar char="-"/>
            </a:pPr>
            <a:r>
              <a:rPr lang="hu-HU" altLang="hu-HU" sz="1800" b="1" dirty="0"/>
              <a:t>Pécs Megyei Jogú Városát megillető, nevesített támogatási keret: </a:t>
            </a:r>
            <a:r>
              <a:rPr lang="hu-HU" altLang="hu-HU" sz="1800" dirty="0"/>
              <a:t>2 220 millió Ft, ebből 1. körben leszerződve: 850 millió Ft, a 2. kör összköltsége 1 370 millió Ft.</a:t>
            </a:r>
          </a:p>
          <a:p>
            <a:pPr marL="357188" indent="-285750" algn="just">
              <a:buFontTx/>
              <a:buChar char="-"/>
            </a:pPr>
            <a:r>
              <a:rPr lang="hu-HU" altLang="hu-HU" sz="1800" b="1" dirty="0"/>
              <a:t>A pécsi paktumprojektek megvalósítási időkerete: </a:t>
            </a:r>
          </a:p>
          <a:p>
            <a:pPr marL="757238" lvl="1" algn="just">
              <a:buFontTx/>
              <a:buChar char="-"/>
            </a:pPr>
            <a:r>
              <a:rPr lang="hu-HU" altLang="hu-HU" sz="1400" b="1" dirty="0"/>
              <a:t>Pécs Paktum I: 2016.07.01.-2019.09.30. – 420 fő bevonásával</a:t>
            </a:r>
          </a:p>
          <a:p>
            <a:pPr marL="757238" lvl="1" algn="just">
              <a:buFontTx/>
              <a:buChar char="-"/>
            </a:pPr>
            <a:r>
              <a:rPr lang="hu-HU" altLang="hu-HU" sz="1400" b="1" dirty="0"/>
              <a:t>Pécs Paktum II.: 2019.10.01.-2021.09.30. – 1099 fő bevonásával</a:t>
            </a:r>
          </a:p>
          <a:p>
            <a:pPr marL="71438" indent="0" algn="just">
              <a:buNone/>
            </a:pPr>
            <a:endParaRPr lang="hu-HU" altLang="hu-HU" sz="1800" dirty="0"/>
          </a:p>
          <a:p>
            <a:pPr marL="357188" indent="-285750">
              <a:buFontTx/>
              <a:buChar char="-"/>
            </a:pPr>
            <a:endParaRPr lang="hu-HU" altLang="hu-HU" sz="1800" b="1" dirty="0"/>
          </a:p>
          <a:p>
            <a:pPr marL="71438" indent="0" algn="just">
              <a:buNone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Helyi  foglalkoztatási együttműködések a megyei jogú város </a:t>
            </a:r>
          </a:p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területén és   várostérségében</a:t>
            </a:r>
            <a:endParaRPr lang="hu-HU" altLang="hu-HU" sz="2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altLang="hu-H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438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altLang="hu-H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Helyi  foglalkoztatási együttműködések a megyei jogú város </a:t>
            </a:r>
          </a:p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területén és   várostérségében</a:t>
            </a:r>
            <a:endParaRPr lang="hu-HU" altLang="hu-HU" sz="2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813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altLang="hu-H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438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altLang="hu-H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438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altLang="hu-H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438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altLang="hu-H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438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hu-HU" altLang="hu-H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zöveg helye 2"/>
          <p:cNvSpPr>
            <a:spLocks noChangeArrowheads="1"/>
          </p:cNvSpPr>
          <p:nvPr/>
        </p:nvSpPr>
        <p:spPr bwMode="auto">
          <a:xfrm>
            <a:off x="152400" y="1349152"/>
            <a:ext cx="9144000" cy="5813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r>
              <a:rPr lang="hu-HU" altLang="hu-HU" sz="2400" b="1" dirty="0"/>
              <a:t>A Pécs Paktum projekt</a:t>
            </a:r>
          </a:p>
          <a:p>
            <a:pPr marL="71438" indent="0">
              <a:buFont typeface="Arial" charset="0"/>
              <a:buNone/>
            </a:pPr>
            <a:endParaRPr lang="hu-HU" altLang="hu-HU" sz="2400" b="1" dirty="0"/>
          </a:p>
          <a:p>
            <a:pPr marL="71438" indent="0">
              <a:buNone/>
            </a:pPr>
            <a:r>
              <a:rPr lang="hu-HU" altLang="hu-HU" sz="1600" b="1" dirty="0" err="1"/>
              <a:t>Főpályázó</a:t>
            </a:r>
            <a:r>
              <a:rPr lang="hu-HU" altLang="hu-HU" sz="1600" b="1" dirty="0"/>
              <a:t>: </a:t>
            </a:r>
            <a:r>
              <a:rPr lang="hu-HU" altLang="hu-HU" sz="1600" dirty="0"/>
              <a:t>Pécs Megyei Jogú Város Önkormányzata.</a:t>
            </a:r>
          </a:p>
          <a:p>
            <a:pPr marL="71438" indent="0">
              <a:buNone/>
            </a:pPr>
            <a:endParaRPr lang="hu-HU" altLang="hu-HU" sz="1600" b="1" dirty="0"/>
          </a:p>
          <a:p>
            <a:pPr marL="71438" indent="0">
              <a:buNone/>
            </a:pPr>
            <a:r>
              <a:rPr lang="hu-HU" altLang="hu-HU" sz="1600" b="1" dirty="0"/>
              <a:t>Partnerek: </a:t>
            </a:r>
            <a:r>
              <a:rPr lang="hu-HU" altLang="hu-HU" sz="1600" dirty="0"/>
              <a:t>Baranya Megyei Kormányhivatal, Magyar Máltai Szeretetszolgálat, Pécsi Városfejlesztési </a:t>
            </a:r>
            <a:r>
              <a:rPr lang="hu-HU" altLang="hu-HU" sz="1600" dirty="0" err="1"/>
              <a:t>Nzrt</a:t>
            </a:r>
            <a:r>
              <a:rPr lang="hu-HU" altLang="hu-HU" sz="1600" dirty="0"/>
              <a:t>.</a:t>
            </a:r>
          </a:p>
          <a:p>
            <a:pPr marL="71438" indent="0">
              <a:buFont typeface="Arial" charset="0"/>
              <a:buNone/>
            </a:pPr>
            <a:endParaRPr lang="hu-HU" altLang="hu-HU" sz="1600" u="sng" dirty="0"/>
          </a:p>
          <a:p>
            <a:pPr marL="71438" indent="0">
              <a:buFont typeface="Arial" charset="0"/>
              <a:buNone/>
            </a:pPr>
            <a:r>
              <a:rPr lang="hu-HU" altLang="hu-HU" sz="1600" u="sng" dirty="0"/>
              <a:t>Főbb szerepek:</a:t>
            </a:r>
          </a:p>
          <a:p>
            <a:pPr marL="357188" indent="-285750">
              <a:buFontTx/>
              <a:buChar char="-"/>
            </a:pPr>
            <a:r>
              <a:rPr lang="hu-HU" altLang="hu-HU" sz="1600" u="sng" dirty="0"/>
              <a:t>Pécs Megyei Jogú Város Önkormányzata </a:t>
            </a:r>
            <a:r>
              <a:rPr lang="hu-HU" altLang="hu-HU" sz="1600" dirty="0"/>
              <a:t>(a Pécsi Városfejlesztési </a:t>
            </a:r>
            <a:r>
              <a:rPr lang="hu-HU" altLang="hu-HU" sz="1600" dirty="0" err="1"/>
              <a:t>Nzrt</a:t>
            </a:r>
            <a:r>
              <a:rPr lang="hu-HU" altLang="hu-HU" sz="1600" dirty="0"/>
              <a:t>-n keresztül): együttműködések kialakítása, projektmenedzsment, paktum iroda működtetése, projektszintű koordináció, részvétel a vállalkozói szféra bevonásában, az igények feltérképezésében, a munkáltatói hajlandóság erősítésében.</a:t>
            </a:r>
          </a:p>
          <a:p>
            <a:pPr marL="71438" indent="0">
              <a:buNone/>
            </a:pPr>
            <a:endParaRPr lang="hu-HU" altLang="hu-HU" sz="1600" dirty="0"/>
          </a:p>
          <a:p>
            <a:pPr marL="357188" indent="-285750">
              <a:buFontTx/>
              <a:buChar char="-"/>
            </a:pPr>
            <a:r>
              <a:rPr lang="hu-HU" altLang="hu-HU" sz="1600" u="sng" dirty="0"/>
              <a:t>Baranya Megyei Kormányhivatal</a:t>
            </a:r>
            <a:r>
              <a:rPr lang="hu-HU" altLang="hu-HU" sz="1600" dirty="0"/>
              <a:t>: a képzési és foglalkoztatási célú támogatások nyújtása, valamint a munkaerőpiaci szolgáltatások biztosítása, hatósági ellenőrzése.</a:t>
            </a:r>
          </a:p>
          <a:p>
            <a:pPr marL="71438" indent="0">
              <a:buNone/>
            </a:pPr>
            <a:endParaRPr lang="hu-HU" altLang="hu-HU" sz="1600" dirty="0"/>
          </a:p>
          <a:p>
            <a:pPr marL="357188" indent="-285750">
              <a:buFontTx/>
              <a:buChar char="-"/>
            </a:pPr>
            <a:r>
              <a:rPr lang="hu-HU" altLang="hu-HU" sz="1600" u="sng" dirty="0"/>
              <a:t>Magyar Máltai Szeretetszolgálat:</a:t>
            </a:r>
            <a:r>
              <a:rPr lang="hu-HU" altLang="hu-HU" sz="1600" dirty="0"/>
              <a:t> a célcsoport bevonása, képzésben-munkában tartása, mentális támogatás, folyamatos szociális munka.</a:t>
            </a:r>
          </a:p>
          <a:p>
            <a:pPr marL="357188" indent="-285750">
              <a:buFontTx/>
              <a:buChar char="-"/>
            </a:pPr>
            <a:endParaRPr lang="hu-HU" altLang="hu-HU" sz="1600" dirty="0"/>
          </a:p>
          <a:p>
            <a:pPr marL="357188" indent="-285750">
              <a:buFontTx/>
              <a:buChar char="-"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40653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Helyi  foglalkoztatási együttműködések a megyei jogú város </a:t>
            </a:r>
          </a:p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területén és   várostérségében</a:t>
            </a:r>
            <a:endParaRPr lang="hu-HU" altLang="hu-HU" sz="2200" b="1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813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None/>
            </a:pPr>
            <a:r>
              <a:rPr lang="hu-HU" altLang="hu-HU" sz="2400" b="1" dirty="0"/>
              <a:t>Projektben vállalt indikátorok:</a:t>
            </a:r>
          </a:p>
          <a:p>
            <a:pPr marL="71438" indent="0">
              <a:buNone/>
            </a:pPr>
            <a:endParaRPr lang="hu-HU" altLang="hu-HU" sz="1600" dirty="0"/>
          </a:p>
          <a:p>
            <a:pPr marL="71438" indent="0">
              <a:buNone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8556B597-C70B-4975-BBDD-10D26F684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40291"/>
              </p:ext>
            </p:extLst>
          </p:nvPr>
        </p:nvGraphicFramePr>
        <p:xfrm>
          <a:off x="1195387" y="2082133"/>
          <a:ext cx="6753225" cy="3505581"/>
        </p:xfrm>
        <a:graphic>
          <a:graphicData uri="http://schemas.openxmlformats.org/drawingml/2006/table">
            <a:tbl>
              <a:tblPr firstRow="1" firstCol="1" bandRow="1"/>
              <a:tblGrid>
                <a:gridCol w="1666875">
                  <a:extLst>
                    <a:ext uri="{9D8B030D-6E8A-4147-A177-3AD203B41FA5}">
                      <a16:colId xmlns:a16="http://schemas.microsoft.com/office/drawing/2014/main" val="85461189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38223998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14533296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4837206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1995855501"/>
                    </a:ext>
                  </a:extLst>
                </a:gridCol>
                <a:gridCol w="930275">
                  <a:extLst>
                    <a:ext uri="{9D8B030D-6E8A-4147-A177-3AD203B41FA5}">
                      <a16:colId xmlns:a16="http://schemas.microsoft.com/office/drawing/2014/main" val="2530539716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3404113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mutató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megnevezése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Bázisérték dátuma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Bázisérték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Cél dátuma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Cél változás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Cél </a:t>
                      </a:r>
                      <a:r>
                        <a:rPr lang="hu-HU" sz="10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összváltozás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Cél kumulált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71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foglalkoztatási paktumok keretében álláshoz jutók közül a támogatás után hat hónappal állással rendelkezők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2014.12.31.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2019.09.30.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460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foglalkoztatási paktumok keretében álláshoz jutók száma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2014.12.31.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2019.09.30.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202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foglalkoztatási paktumok keretében munkaerőpiaci programokban résztvevők száma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2019.09.30..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282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foglalkoztatási paktumok keretében munkaerőpiaci programokban résztvevők száma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200400" algn="l"/>
                        </a:tabLst>
                      </a:pPr>
                      <a:r>
                        <a:rPr lang="hu-HU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2019.09.30.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144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00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Helyi  foglalkoztatási együttműködések a megyei jogú város </a:t>
            </a:r>
          </a:p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területén és   várostérségében</a:t>
            </a:r>
            <a:endParaRPr lang="hu-HU" altLang="hu-HU" sz="2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813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None/>
            </a:pPr>
            <a:r>
              <a:rPr lang="hu-HU" altLang="hu-HU" sz="2400" b="1" dirty="0"/>
              <a:t>JELENLEGI HELYZET – FŐBB GYENGESÉGEK:</a:t>
            </a:r>
          </a:p>
          <a:p>
            <a:pPr marL="71438" indent="0">
              <a:buNone/>
            </a:pPr>
            <a:endParaRPr lang="hu-HU" altLang="hu-HU" sz="1600" dirty="0"/>
          </a:p>
          <a:p>
            <a:pPr marL="357188" indent="-285750">
              <a:lnSpc>
                <a:spcPct val="150000"/>
              </a:lnSpc>
            </a:pPr>
            <a:r>
              <a:rPr lang="hu-HU" altLang="hu-HU" sz="1600" dirty="0"/>
              <a:t>Kevés az ipar részesedése a foglalkoztatásban</a:t>
            </a:r>
          </a:p>
          <a:p>
            <a:pPr marL="357188" indent="-285750">
              <a:lnSpc>
                <a:spcPct val="150000"/>
              </a:lnSpc>
            </a:pPr>
            <a:r>
              <a:rPr lang="hu-HU" altLang="hu-HU" sz="1600" dirty="0"/>
              <a:t>Repülőtér fejlesztés hiánya</a:t>
            </a:r>
          </a:p>
          <a:p>
            <a:pPr marL="357188" indent="-285750">
              <a:lnSpc>
                <a:spcPct val="150000"/>
              </a:lnSpc>
            </a:pPr>
            <a:r>
              <a:rPr lang="hu-HU" altLang="hu-HU" sz="1600" dirty="0"/>
              <a:t>A </a:t>
            </a:r>
            <a:r>
              <a:rPr lang="hu-HU" altLang="hu-HU" sz="1600" dirty="0" err="1"/>
              <a:t>szegregátumok</a:t>
            </a:r>
            <a:r>
              <a:rPr lang="hu-HU" altLang="hu-HU" sz="1600" dirty="0"/>
              <a:t> szociális, képzési elmaradottsága nagy</a:t>
            </a:r>
          </a:p>
          <a:p>
            <a:pPr marL="357188" indent="-285750">
              <a:lnSpc>
                <a:spcPct val="150000"/>
              </a:lnSpc>
            </a:pPr>
            <a:r>
              <a:rPr lang="hu-HU" altLang="hu-HU" sz="1600" dirty="0"/>
              <a:t>A közmunka program nem segíti az arra alkalmasak kivezetését a munkaerő-piacra</a:t>
            </a:r>
          </a:p>
          <a:p>
            <a:pPr marL="357188" indent="-285750">
              <a:lnSpc>
                <a:spcPct val="150000"/>
              </a:lnSpc>
            </a:pPr>
            <a:r>
              <a:rPr lang="hu-HU" altLang="hu-HU" sz="1600" dirty="0"/>
              <a:t>Az inaktív munkaképes korúak elérése nem megoldott</a:t>
            </a:r>
          </a:p>
          <a:p>
            <a:pPr marL="357188" indent="-285750">
              <a:lnSpc>
                <a:spcPct val="150000"/>
              </a:lnSpc>
            </a:pPr>
            <a:r>
              <a:rPr lang="hu-HU" altLang="hu-HU" sz="1600" dirty="0"/>
              <a:t>Elöregedő népesség</a:t>
            </a:r>
          </a:p>
          <a:p>
            <a:pPr marL="357188" indent="-285750">
              <a:lnSpc>
                <a:spcPct val="150000"/>
              </a:lnSpc>
            </a:pPr>
            <a:r>
              <a:rPr lang="hu-HU" altLang="hu-HU" sz="1600" dirty="0"/>
              <a:t>A jobb képességű fiatalok elvándorlása</a:t>
            </a:r>
          </a:p>
          <a:p>
            <a:pPr marL="357188" indent="-285750">
              <a:lnSpc>
                <a:spcPct val="150000"/>
              </a:lnSpc>
            </a:pPr>
            <a:r>
              <a:rPr lang="hu-HU" altLang="hu-HU" sz="1600" dirty="0"/>
              <a:t>Magas a halmozottan hátrányos helyzetűek aránya az álláskeresők/munkanélküliek között</a:t>
            </a:r>
          </a:p>
          <a:p>
            <a:pPr marL="357188" indent="-285750">
              <a:lnSpc>
                <a:spcPct val="150000"/>
              </a:lnSpc>
            </a:pPr>
            <a:r>
              <a:rPr lang="hu-HU" altLang="hu-HU" sz="1600" dirty="0"/>
              <a:t>A digitális infrastruktúra nem megfelelő kiépítettsége, használata</a:t>
            </a:r>
          </a:p>
          <a:p>
            <a:pPr marL="71438" indent="0">
              <a:buFont typeface="Arial" charset="0"/>
              <a:buNone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99185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Helyi  foglalkoztatási együttműködések a megyei jogú város </a:t>
            </a:r>
          </a:p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területén és   várostérségében</a:t>
            </a:r>
            <a:endParaRPr lang="hu-HU" altLang="hu-HU" sz="2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72728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None/>
            </a:pPr>
            <a:r>
              <a:rPr lang="hu-HU" altLang="hu-HU" sz="2400" b="1" dirty="0"/>
              <a:t>JELENLEGI HELYZET – FŐBB ERŐSSÉGEK 1.:</a:t>
            </a:r>
          </a:p>
          <a:p>
            <a:pPr marL="71438" indent="0">
              <a:lnSpc>
                <a:spcPct val="150000"/>
              </a:lnSpc>
              <a:buNone/>
            </a:pPr>
            <a:endParaRPr lang="hu-HU" altLang="hu-HU" sz="1600" dirty="0"/>
          </a:p>
          <a:p>
            <a:pPr marL="357188" indent="-285750" algn="just">
              <a:lnSpc>
                <a:spcPct val="150000"/>
              </a:lnSpc>
            </a:pPr>
            <a:r>
              <a:rPr lang="hu-HU" altLang="hu-HU" sz="1600" b="1" u="sng" dirty="0"/>
              <a:t>Közfoglalkoztatás átvezető szerepének kialakítása: </a:t>
            </a:r>
            <a:r>
              <a:rPr lang="hu-HU" altLang="hu-HU" sz="1600" dirty="0"/>
              <a:t>nagy arányt képviselnek azok a célcsoport tagok, akik a közfoglalkoztatásból léptek át a paktumprojekt támogatottjai közé.</a:t>
            </a:r>
          </a:p>
          <a:p>
            <a:pPr marL="357188" indent="-285750" algn="just">
              <a:lnSpc>
                <a:spcPct val="150000"/>
              </a:lnSpc>
            </a:pPr>
            <a:r>
              <a:rPr lang="hu-HU" altLang="hu-HU" sz="1600" b="1" u="sng" dirty="0"/>
              <a:t>Új alapokra helyezett partneri együttműködések kialakítása a munkaerő-piaci szereplők között : </a:t>
            </a:r>
            <a:r>
              <a:rPr lang="hu-HU" altLang="hu-HU" sz="1600" dirty="0"/>
              <a:t>együttműködések szélesítése – erősebb egyetemi jelenlét, több KKV bevonása.</a:t>
            </a:r>
          </a:p>
          <a:p>
            <a:pPr marL="357188" indent="-285750" algn="just">
              <a:lnSpc>
                <a:spcPct val="150000"/>
              </a:lnSpc>
            </a:pPr>
            <a:r>
              <a:rPr lang="hu-HU" altLang="hu-HU" sz="1600" b="1" u="sng" dirty="0"/>
              <a:t>Paktum hálózat kialakítása és működtetése a projekt lezárása után is:</a:t>
            </a:r>
            <a:r>
              <a:rPr lang="hu-HU" altLang="hu-HU" sz="1600" b="1" dirty="0"/>
              <a:t> </a:t>
            </a:r>
            <a:r>
              <a:rPr lang="hu-HU" altLang="hu-HU" sz="1600" dirty="0"/>
              <a:t>Pécs Paktum II. néven folytatódik a projekt.</a:t>
            </a:r>
          </a:p>
          <a:p>
            <a:pPr marL="357188" indent="-285750" algn="just">
              <a:lnSpc>
                <a:spcPct val="150000"/>
              </a:lnSpc>
            </a:pPr>
            <a:r>
              <a:rPr lang="hu-HU" altLang="hu-HU" sz="1600" b="1" u="sng" dirty="0"/>
              <a:t>A tőkevonzást, ipari vállalatok betelepülését támogató tevékenységek erősítése:</a:t>
            </a:r>
            <a:r>
              <a:rPr lang="hu-HU" altLang="hu-HU" sz="1600" dirty="0"/>
              <a:t> ebben a Pécs Paktum megvalósításával párhuzamosan is jelentős eredmények születtek.</a:t>
            </a:r>
          </a:p>
          <a:p>
            <a:pPr marL="357188" indent="-285750" algn="just">
              <a:lnSpc>
                <a:spcPct val="150000"/>
              </a:lnSpc>
            </a:pPr>
            <a:r>
              <a:rPr lang="hu-HU" altLang="hu-HU" sz="1600" b="1" u="sng" dirty="0"/>
              <a:t>A munkaerő-piaci szolgáltatások összehangolása:</a:t>
            </a:r>
            <a:r>
              <a:rPr lang="hu-HU" altLang="hu-HU" sz="1600" b="1" dirty="0"/>
              <a:t> </a:t>
            </a:r>
            <a:r>
              <a:rPr lang="hu-HU" altLang="hu-HU" sz="1600" dirty="0"/>
              <a:t>személyre szabottabb, az egyént jobban követő támogatáspolitika kialakítása az egy szereplők közreműködésével.</a:t>
            </a:r>
          </a:p>
          <a:p>
            <a:pPr marL="71438" indent="0">
              <a:buNone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102874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Helyi  foglalkoztatási együttműködések a megyei jogú város </a:t>
            </a:r>
          </a:p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területén és   várostérségében</a:t>
            </a:r>
            <a:endParaRPr lang="hu-HU" altLang="hu-HU" sz="2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813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None/>
            </a:pPr>
            <a:r>
              <a:rPr lang="hu-HU" altLang="hu-HU" sz="2400" b="1" dirty="0"/>
              <a:t>JELENLEGI HELYZET – FŐBB ERŐSSÉGEK 2.:</a:t>
            </a:r>
          </a:p>
          <a:p>
            <a:pPr marL="71438" indent="0">
              <a:lnSpc>
                <a:spcPct val="150000"/>
              </a:lnSpc>
              <a:buNone/>
            </a:pPr>
            <a:endParaRPr lang="hu-HU" altLang="hu-HU" sz="1600" dirty="0"/>
          </a:p>
          <a:p>
            <a:pPr marL="357188" indent="-285750" algn="just">
              <a:lnSpc>
                <a:spcPct val="150000"/>
              </a:lnSpc>
            </a:pPr>
            <a:r>
              <a:rPr lang="hu-HU" altLang="hu-HU" sz="1600" b="1" u="sng" dirty="0"/>
              <a:t>A halmozottan hátrányos helyzetűek számára személyre szabott programok kidolgozása: </a:t>
            </a:r>
            <a:r>
              <a:rPr lang="hu-HU" altLang="hu-HU" sz="1600" dirty="0"/>
              <a:t>nagyobb hátrányban vannak, több odafigyelést és támogatást igényelnek a felzárkózás érdekében.</a:t>
            </a:r>
          </a:p>
          <a:p>
            <a:pPr marL="357188" indent="-285750" algn="just">
              <a:lnSpc>
                <a:spcPct val="150000"/>
              </a:lnSpc>
            </a:pPr>
            <a:r>
              <a:rPr lang="hu-HU" altLang="hu-HU" sz="1600" b="1" u="sng" dirty="0"/>
              <a:t>Kedvezmény és támogatási rendszer kidolgozása az ipari parkokba települő vállalkozások számára: </a:t>
            </a:r>
            <a:r>
              <a:rPr lang="hu-HU" altLang="hu-HU" sz="1600" dirty="0"/>
              <a:t>ennek a betelepülésre motiválás mellett fontos szerepe, hogy más vállalkozásokat is Pécsre csábít.</a:t>
            </a:r>
          </a:p>
          <a:p>
            <a:pPr marL="357188" indent="-285750" algn="just">
              <a:lnSpc>
                <a:spcPct val="150000"/>
              </a:lnSpc>
            </a:pPr>
            <a:r>
              <a:rPr lang="hu-HU" altLang="hu-HU" sz="1600" b="1" u="sng" dirty="0"/>
              <a:t>Pécs megszerzett hírnevének jobb felhasználása a tőkevonzás érdekében:</a:t>
            </a:r>
            <a:r>
              <a:rPr lang="hu-HU" altLang="hu-HU" sz="1600" dirty="0"/>
              <a:t> vagyis Pécsnek nemcsak gazdasági lehetőségei, de erős kulturális-szabadidős kínálati magja is van.</a:t>
            </a:r>
          </a:p>
          <a:p>
            <a:pPr marL="357188" indent="-285750" algn="just">
              <a:lnSpc>
                <a:spcPct val="150000"/>
              </a:lnSpc>
            </a:pPr>
            <a:r>
              <a:rPr lang="hu-HU" altLang="hu-HU" sz="1600" b="1" u="sng" dirty="0"/>
              <a:t>A szakképzés átalakítása a piaci igényeknek megfelelően:</a:t>
            </a:r>
            <a:r>
              <a:rPr lang="hu-HU" altLang="hu-HU" sz="1600" dirty="0"/>
              <a:t> hogy gyorsabban, pontosabban tudjuk kielégíteni a vállalati szféra igényeit.</a:t>
            </a:r>
          </a:p>
          <a:p>
            <a:pPr marL="71438" indent="0">
              <a:lnSpc>
                <a:spcPct val="150000"/>
              </a:lnSpc>
              <a:buNone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469223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Helyi  foglalkoztatási együttműködések a megyei jogú város </a:t>
            </a:r>
          </a:p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területén és   várostérségében</a:t>
            </a:r>
            <a:endParaRPr lang="hu-HU" altLang="hu-HU" sz="2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 helye 2"/>
          <p:cNvSpPr>
            <a:spLocks noChangeArrowheads="1"/>
          </p:cNvSpPr>
          <p:nvPr/>
        </p:nvSpPr>
        <p:spPr bwMode="auto">
          <a:xfrm>
            <a:off x="0" y="1196752"/>
            <a:ext cx="8964488" cy="5813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None/>
            </a:pPr>
            <a:r>
              <a:rPr lang="hu-HU" altLang="hu-HU" sz="2000" b="1" u="sng" dirty="0"/>
              <a:t>A projektben végzett előkészítő feladataink:</a:t>
            </a:r>
          </a:p>
          <a:p>
            <a:pPr lvl="0"/>
            <a:r>
              <a:rPr lang="hu-HU" sz="1400" i="1" u="sng" dirty="0"/>
              <a:t>Stratégiai dokumentumok elkészítése:</a:t>
            </a:r>
            <a:endParaRPr lang="hu-HU" sz="1400" dirty="0"/>
          </a:p>
          <a:p>
            <a:pPr lvl="1"/>
            <a:r>
              <a:rPr lang="hu-HU" sz="1400" dirty="0"/>
              <a:t>Ágazati Piaci Stratégia és a Szolgáltatási terv</a:t>
            </a:r>
          </a:p>
          <a:p>
            <a:pPr lvl="1"/>
            <a:r>
              <a:rPr lang="hu-HU" sz="1400" dirty="0"/>
              <a:t>Ágazati trendeket elemző </a:t>
            </a:r>
            <a:r>
              <a:rPr lang="hu-HU" sz="1400" dirty="0" err="1"/>
              <a:t>előrejelző</a:t>
            </a:r>
            <a:r>
              <a:rPr lang="hu-HU" sz="1400" dirty="0"/>
              <a:t> rendszer</a:t>
            </a:r>
          </a:p>
          <a:p>
            <a:pPr lvl="1"/>
            <a:r>
              <a:rPr lang="hu-HU" sz="1400" dirty="0"/>
              <a:t>Tőkevonzást segítő marketing stratégia</a:t>
            </a:r>
          </a:p>
          <a:p>
            <a:pPr lvl="1"/>
            <a:r>
              <a:rPr lang="hu-HU" sz="1400" dirty="0"/>
              <a:t>Várostérségi Foglalkoztatási Akcióterv </a:t>
            </a:r>
          </a:p>
          <a:p>
            <a:pPr lvl="1"/>
            <a:r>
              <a:rPr lang="hu-HU" sz="1400" dirty="0"/>
              <a:t>Várostérségi gazdasági és foglalkoztatási jövőkép és stratégia</a:t>
            </a:r>
          </a:p>
          <a:p>
            <a:pPr marL="76200" lvl="1" indent="0" algn="just">
              <a:buNone/>
            </a:pPr>
            <a:endParaRPr lang="hu-HU" altLang="hu-HU" sz="1400" b="1" dirty="0"/>
          </a:p>
          <a:p>
            <a:pPr marL="76200" lvl="1" indent="0" algn="just">
              <a:buNone/>
            </a:pPr>
            <a:r>
              <a:rPr lang="hu-HU" altLang="hu-HU" sz="1400" b="1" dirty="0"/>
              <a:t>2016 őszén </a:t>
            </a:r>
            <a:r>
              <a:rPr lang="hu-HU" altLang="hu-HU" sz="1400" dirty="0"/>
              <a:t>a Paktum Iroda is megnyitotta kapuit, így az álláskeresők közvetlenül a paktum projektből is kaphatnak megfelelő képzési és foglalkoztatási információt a Pécs, Mária u.9. sz. alatti paktumirodában.</a:t>
            </a:r>
          </a:p>
          <a:p>
            <a:pPr marL="361950" lvl="1" algn="just">
              <a:buFontTx/>
              <a:buChar char="-"/>
            </a:pPr>
            <a:r>
              <a:rPr lang="hu-HU" altLang="hu-HU" sz="1400" dirty="0"/>
              <a:t>Összesen 14 db munkáltatói-lakossági-szakmai fórumot tartottunk a pécsi járásban.</a:t>
            </a:r>
          </a:p>
          <a:p>
            <a:pPr marL="76200" lvl="1" indent="0" algn="just">
              <a:buNone/>
            </a:pPr>
            <a:endParaRPr lang="hu-HU" altLang="hu-HU" sz="1400" b="1" u="sng" dirty="0"/>
          </a:p>
          <a:p>
            <a:pPr marL="76200" lvl="1" indent="0" algn="just">
              <a:buNone/>
            </a:pPr>
            <a:endParaRPr lang="hu-HU" altLang="hu-HU" sz="2000" b="1" u="sng" dirty="0"/>
          </a:p>
          <a:p>
            <a:pPr marL="76200" lvl="1" indent="0" algn="just">
              <a:buNone/>
            </a:pPr>
            <a:r>
              <a:rPr lang="hu-HU" altLang="hu-HU" sz="2000" b="1" u="sng" dirty="0"/>
              <a:t>Feladatok a megvalósítás és zárás során:</a:t>
            </a:r>
          </a:p>
          <a:p>
            <a:pPr lvl="0"/>
            <a:r>
              <a:rPr lang="hu-HU" sz="1400" dirty="0"/>
              <a:t>Bértámogatás nyújtása</a:t>
            </a:r>
          </a:p>
          <a:p>
            <a:pPr lvl="0"/>
            <a:r>
              <a:rPr lang="hu-HU" sz="1400" dirty="0"/>
              <a:t>Munkába járás támogatása</a:t>
            </a:r>
          </a:p>
          <a:p>
            <a:pPr lvl="0"/>
            <a:r>
              <a:rPr lang="hu-HU" sz="1400" dirty="0"/>
              <a:t>Képzések finanszírozása</a:t>
            </a:r>
          </a:p>
          <a:p>
            <a:pPr lvl="0"/>
            <a:r>
              <a:rPr lang="hu-HU" sz="1400" dirty="0"/>
              <a:t>Munkaerőpiaci tanácsadások nyújtása</a:t>
            </a:r>
          </a:p>
          <a:p>
            <a:pPr lvl="0"/>
            <a:r>
              <a:rPr lang="hu-HU" sz="1400" dirty="0"/>
              <a:t>Célcsoport toborzása, munkában tartása</a:t>
            </a:r>
          </a:p>
          <a:p>
            <a:pPr lvl="0"/>
            <a:r>
              <a:rPr lang="hu-HU" sz="1400" dirty="0"/>
              <a:t>Paktumiroda működtetése</a:t>
            </a:r>
          </a:p>
          <a:p>
            <a:pPr lvl="0"/>
            <a:r>
              <a:rPr lang="hu-HU" sz="1400" dirty="0"/>
              <a:t>Kötelező nyilvánossági feladatok ellátása</a:t>
            </a:r>
          </a:p>
          <a:p>
            <a:pPr marL="757238" lvl="1">
              <a:buFontTx/>
              <a:buChar char="-"/>
            </a:pPr>
            <a:endParaRPr lang="hu-HU" altLang="hu-HU" sz="1200" dirty="0"/>
          </a:p>
          <a:p>
            <a:pPr marL="757238" lvl="1">
              <a:buFontTx/>
              <a:buChar char="-"/>
            </a:pPr>
            <a:endParaRPr lang="hu-HU" altLang="hu-HU" sz="20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583247E-2A9A-4173-89EC-63504FB5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718677" y="4432677"/>
            <a:ext cx="2078849" cy="277179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A419CD4-7D33-4D74-98E8-41915B46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196751"/>
            <a:ext cx="2177988" cy="1633491"/>
          </a:xfrm>
          <a:prstGeom prst="rect">
            <a:avLst/>
          </a:prstGeom>
        </p:spPr>
      </p:pic>
      <p:pic>
        <p:nvPicPr>
          <p:cNvPr id="2050" name="Picture 2" descr="PÃ©cs Paktum">
            <a:extLst>
              <a:ext uri="{FF2B5EF4-FFF2-40B4-BE49-F238E27FC236}">
                <a16:creationId xmlns:a16="http://schemas.microsoft.com/office/drawing/2014/main" id="{F39F2D28-4054-4E73-95E3-B8DE343F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65" y="4941168"/>
            <a:ext cx="3527233" cy="19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4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661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Font typeface="Arial" charset="0"/>
              <a:buNone/>
            </a:pPr>
            <a:endParaRPr lang="hu-HU" altLang="hu-HU" sz="1600" b="1" dirty="0"/>
          </a:p>
          <a:p>
            <a:pPr marL="71438" indent="0">
              <a:buFont typeface="Arial" charset="0"/>
              <a:buNone/>
            </a:pPr>
            <a:endParaRPr lang="hu-HU" altLang="hu-HU" sz="1600" b="1" dirty="0"/>
          </a:p>
        </p:txBody>
      </p:sp>
      <p:sp>
        <p:nvSpPr>
          <p:cNvPr id="6" name="DiaCím1"/>
          <p:cNvSpPr>
            <a:spLocks noChangeArrowheads="1"/>
          </p:cNvSpPr>
          <p:nvPr/>
        </p:nvSpPr>
        <p:spPr bwMode="auto">
          <a:xfrm>
            <a:off x="0" y="0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TOP-6.8.2-15  - Helyi  foglalkoztatási együttműködések a megyei jogú város </a:t>
            </a:r>
          </a:p>
          <a:p>
            <a:pPr algn="ctr" eaLnBrk="0" hangingPunct="0"/>
            <a:r>
              <a:rPr lang="hu-HU" b="1" dirty="0">
                <a:solidFill>
                  <a:schemeClr val="bg1"/>
                </a:solidFill>
              </a:rPr>
              <a:t>területén és   várostérségében</a:t>
            </a:r>
            <a:endParaRPr lang="hu-HU" altLang="hu-HU" sz="22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 helye 2"/>
          <p:cNvSpPr>
            <a:spLocks noChangeArrowheads="1"/>
          </p:cNvSpPr>
          <p:nvPr/>
        </p:nvSpPr>
        <p:spPr bwMode="auto">
          <a:xfrm>
            <a:off x="0" y="1196752"/>
            <a:ext cx="9144000" cy="5813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1438" indent="0">
              <a:buNone/>
            </a:pPr>
            <a:r>
              <a:rPr lang="hu-HU" altLang="hu-HU" sz="2000" b="1" dirty="0"/>
              <a:t>A munkaerőpiaci programokban résztvevők részletes ismertetése</a:t>
            </a:r>
            <a:endParaRPr lang="hu-HU" altLang="hu-HU" sz="2000" dirty="0"/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7A26FAAC-5B22-4879-B2AC-282DFCC8618A}"/>
              </a:ext>
            </a:extLst>
          </p:cNvPr>
          <p:cNvGrpSpPr/>
          <p:nvPr/>
        </p:nvGrpSpPr>
        <p:grpSpPr>
          <a:xfrm>
            <a:off x="105166" y="2105951"/>
            <a:ext cx="8845690" cy="3483000"/>
            <a:chOff x="105166" y="2105951"/>
            <a:chExt cx="8845690" cy="3483000"/>
          </a:xfrm>
        </p:grpSpPr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E8397B95-63BF-49B2-A404-D32A8C5EE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166" y="2132856"/>
              <a:ext cx="3744000" cy="3420000"/>
            </a:xfrm>
            <a:prstGeom prst="rect">
              <a:avLst/>
            </a:prstGeom>
          </p:spPr>
        </p:pic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AAC84446-B5CD-4746-A28F-5103A3371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9856" y="2105951"/>
              <a:ext cx="5031000" cy="348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895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</TotalTime>
  <Words>1208</Words>
  <Application>Microsoft Office PowerPoint</Application>
  <PresentationFormat>Diavetítés a képernyőre (4:3 oldalarány)</PresentationFormat>
  <Paragraphs>169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Office-téma</vt:lpstr>
      <vt:lpstr>pécs paktum   PAKTUMPROJEKT TAPASZTALATOK A PÉCSI JÁRÁSBAN   TOP-6.8.2-15-PC1-2016-00001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Pörös Béla</cp:lastModifiedBy>
  <cp:revision>154</cp:revision>
  <cp:lastPrinted>2019-09-24T07:13:04Z</cp:lastPrinted>
  <dcterms:created xsi:type="dcterms:W3CDTF">2014-03-03T11:13:53Z</dcterms:created>
  <dcterms:modified xsi:type="dcterms:W3CDTF">2019-09-24T13:43:38Z</dcterms:modified>
</cp:coreProperties>
</file>