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69" r:id="rId4"/>
    <p:sldId id="285" r:id="rId5"/>
    <p:sldId id="288" r:id="rId6"/>
    <p:sldId id="289" r:id="rId7"/>
    <p:sldId id="287" r:id="rId8"/>
    <p:sldId id="272" r:id="rId9"/>
    <p:sldId id="286" r:id="rId10"/>
    <p:sldId id="282" r:id="rId11"/>
    <p:sldId id="258" r:id="rId12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4682" autoAdjust="0"/>
  </p:normalViewPr>
  <p:slideViewPr>
    <p:cSldViewPr snapToObjects="1">
      <p:cViewPr>
        <p:scale>
          <a:sx n="94" d="100"/>
          <a:sy n="94" d="100"/>
        </p:scale>
        <p:origin x="-7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A80CF-5162-417C-996E-1226A0874ABF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63874C2-4649-4A74-859A-550800A4EB05}" type="pres">
      <dgm:prSet presAssocID="{B23A80CF-5162-417C-996E-1226A0874AB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</dgm:ptLst>
  <dgm:cxnLst>
    <dgm:cxn modelId="{A3F7D038-AE82-4322-8511-D73CBC801CB0}" type="presOf" srcId="{B23A80CF-5162-417C-996E-1226A0874ABF}" destId="{F63874C2-4649-4A74-859A-550800A4EB05}" srcOrd="0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3836A6-7668-4A7F-AF72-FB4C85275B9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6510E0C7-4905-419A-8DDE-8DC2DB390D0E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2300" b="1" dirty="0" smtClean="0">
              <a:solidFill>
                <a:schemeClr val="tx1"/>
              </a:solidFill>
            </a:rPr>
            <a:t>- hátrányos helyzetű álláskeresők</a:t>
          </a:r>
          <a:endParaRPr lang="hu-HU" sz="2300" dirty="0">
            <a:solidFill>
              <a:schemeClr val="tx1"/>
            </a:solidFill>
          </a:endParaRPr>
        </a:p>
      </dgm:t>
    </dgm:pt>
    <dgm:pt modelId="{1AC48BD7-8A49-4F6B-B517-56981B7B40A4}" type="parTrans" cxnId="{4901B863-8C82-4F0D-9AC4-EE91B8305754}">
      <dgm:prSet/>
      <dgm:spPr/>
      <dgm:t>
        <a:bodyPr/>
        <a:lstStyle/>
        <a:p>
          <a:endParaRPr lang="hu-HU"/>
        </a:p>
      </dgm:t>
    </dgm:pt>
    <dgm:pt modelId="{C9245FBD-6564-4115-823E-05251E3972A0}" type="sibTrans" cxnId="{4901B863-8C82-4F0D-9AC4-EE91B8305754}">
      <dgm:prSet/>
      <dgm:spPr/>
      <dgm:t>
        <a:bodyPr/>
        <a:lstStyle/>
        <a:p>
          <a:endParaRPr lang="hu-HU"/>
        </a:p>
      </dgm:t>
    </dgm:pt>
    <dgm:pt modelId="{4B9E3462-E755-47AD-81BE-B742E820769E}">
      <dgm:prSet custT="1"/>
      <dgm:spPr/>
      <dgm:t>
        <a:bodyPr/>
        <a:lstStyle/>
        <a:p>
          <a:pPr rtl="0"/>
          <a:r>
            <a:rPr lang="hu-HU" sz="2300" b="0" dirty="0" smtClean="0"/>
            <a:t>alacsony iskolai végzettségűek </a:t>
          </a:r>
          <a:endParaRPr lang="hu-HU" sz="2300" b="0" dirty="0"/>
        </a:p>
      </dgm:t>
    </dgm:pt>
    <dgm:pt modelId="{9C95AF2E-7ECB-463B-8558-491298FE89BA}" type="parTrans" cxnId="{BF80C541-6D08-48F2-8640-22424A60D182}">
      <dgm:prSet/>
      <dgm:spPr/>
      <dgm:t>
        <a:bodyPr/>
        <a:lstStyle/>
        <a:p>
          <a:endParaRPr lang="hu-HU"/>
        </a:p>
      </dgm:t>
    </dgm:pt>
    <dgm:pt modelId="{FAD4C2A8-95F0-404D-86AD-23A56FB524C6}" type="sibTrans" cxnId="{BF80C541-6D08-48F2-8640-22424A60D182}">
      <dgm:prSet/>
      <dgm:spPr/>
      <dgm:t>
        <a:bodyPr/>
        <a:lstStyle/>
        <a:p>
          <a:endParaRPr lang="hu-HU"/>
        </a:p>
      </dgm:t>
    </dgm:pt>
    <dgm:pt modelId="{BB2F2BD4-9502-4AAA-8D70-EC79A717EDBD}">
      <dgm:prSet custT="1"/>
      <dgm:spPr/>
      <dgm:t>
        <a:bodyPr/>
        <a:lstStyle/>
        <a:p>
          <a:pPr rtl="0"/>
          <a:r>
            <a:rPr lang="hu-HU" sz="2300" b="0" dirty="0" smtClean="0"/>
            <a:t>30 év alatti diplomás pályakezdő álláskeresők</a:t>
          </a:r>
          <a:endParaRPr lang="hu-HU" sz="2300" b="0" dirty="0"/>
        </a:p>
      </dgm:t>
    </dgm:pt>
    <dgm:pt modelId="{D02B882C-1D69-4A1F-866C-885FB2C21A9D}" type="parTrans" cxnId="{4F786677-3EF9-46EE-84DD-724685B6A8F0}">
      <dgm:prSet/>
      <dgm:spPr/>
      <dgm:t>
        <a:bodyPr/>
        <a:lstStyle/>
        <a:p>
          <a:endParaRPr lang="hu-HU"/>
        </a:p>
      </dgm:t>
    </dgm:pt>
    <dgm:pt modelId="{3E6D4278-7DF0-4092-A679-F74F745EDF7C}" type="sibTrans" cxnId="{4F786677-3EF9-46EE-84DD-724685B6A8F0}">
      <dgm:prSet/>
      <dgm:spPr/>
      <dgm:t>
        <a:bodyPr/>
        <a:lstStyle/>
        <a:p>
          <a:endParaRPr lang="hu-HU"/>
        </a:p>
      </dgm:t>
    </dgm:pt>
    <dgm:pt modelId="{DB40ED5C-C7AC-4F0A-96A8-74ECF9E3898F}">
      <dgm:prSet custT="1"/>
      <dgm:spPr/>
      <dgm:t>
        <a:bodyPr/>
        <a:lstStyle/>
        <a:p>
          <a:pPr rtl="0"/>
          <a:r>
            <a:rPr lang="hu-HU" sz="2300" b="0" dirty="0" smtClean="0"/>
            <a:t>50 év felettiek</a:t>
          </a:r>
          <a:endParaRPr lang="hu-HU" sz="2300" b="0" dirty="0"/>
        </a:p>
      </dgm:t>
    </dgm:pt>
    <dgm:pt modelId="{C13CEE11-D6C5-4DB6-8612-8E95699DCC51}" type="parTrans" cxnId="{AECABEE9-D55A-4734-BCE0-784C3AA4322B}">
      <dgm:prSet/>
      <dgm:spPr/>
      <dgm:t>
        <a:bodyPr/>
        <a:lstStyle/>
        <a:p>
          <a:endParaRPr lang="hu-HU"/>
        </a:p>
      </dgm:t>
    </dgm:pt>
    <dgm:pt modelId="{A758C82E-AEB0-474C-89C6-4C9A42E7B047}" type="sibTrans" cxnId="{AECABEE9-D55A-4734-BCE0-784C3AA4322B}">
      <dgm:prSet/>
      <dgm:spPr/>
      <dgm:t>
        <a:bodyPr/>
        <a:lstStyle/>
        <a:p>
          <a:endParaRPr lang="hu-HU"/>
        </a:p>
      </dgm:t>
    </dgm:pt>
    <dgm:pt modelId="{6E0C60C3-8210-4E35-9EC2-33099FF2336B}">
      <dgm:prSet custT="1"/>
      <dgm:spPr/>
      <dgm:t>
        <a:bodyPr/>
        <a:lstStyle/>
        <a:p>
          <a:pPr rtl="0"/>
          <a:r>
            <a:rPr lang="hu-HU" sz="2300" b="0" dirty="0" err="1" smtClean="0"/>
            <a:t>GYED-ről</a:t>
          </a:r>
          <a:r>
            <a:rPr lang="hu-HU" sz="2300" b="0" dirty="0" smtClean="0"/>
            <a:t>, </a:t>
          </a:r>
          <a:r>
            <a:rPr lang="hu-HU" sz="2300" b="0" dirty="0" err="1" smtClean="0"/>
            <a:t>GYES-ről</a:t>
          </a:r>
          <a:r>
            <a:rPr lang="hu-HU" sz="2300" b="0" dirty="0" smtClean="0"/>
            <a:t>, ápolási díjról visszatérők vagy legalább egy gyermeket nevelő felnőttek</a:t>
          </a:r>
          <a:endParaRPr lang="hu-HU" sz="2300" b="0" dirty="0"/>
        </a:p>
      </dgm:t>
    </dgm:pt>
    <dgm:pt modelId="{0F61B0C3-A819-476F-B3B9-02E3A9C3522F}" type="parTrans" cxnId="{2DA43DEA-CA04-40B2-A25E-8744BF04B0DC}">
      <dgm:prSet/>
      <dgm:spPr/>
      <dgm:t>
        <a:bodyPr/>
        <a:lstStyle/>
        <a:p>
          <a:endParaRPr lang="hu-HU"/>
        </a:p>
      </dgm:t>
    </dgm:pt>
    <dgm:pt modelId="{BBA7AAD6-92F9-4ADC-8CB3-9C4316880A49}" type="sibTrans" cxnId="{2DA43DEA-CA04-40B2-A25E-8744BF04B0DC}">
      <dgm:prSet/>
      <dgm:spPr/>
      <dgm:t>
        <a:bodyPr/>
        <a:lstStyle/>
        <a:p>
          <a:endParaRPr lang="hu-HU"/>
        </a:p>
      </dgm:t>
    </dgm:pt>
    <dgm:pt modelId="{06841252-E062-4E52-9622-BB168D9353D9}">
      <dgm:prSet custT="1"/>
      <dgm:spPr/>
      <dgm:t>
        <a:bodyPr/>
        <a:lstStyle/>
        <a:p>
          <a:pPr rtl="0"/>
          <a:r>
            <a:rPr lang="hu-HU" sz="2300" b="0" dirty="0" smtClean="0"/>
            <a:t>foglalkoztatást helyettesítő támogatásban részesülők</a:t>
          </a:r>
          <a:endParaRPr lang="hu-HU" sz="2300" b="0" dirty="0"/>
        </a:p>
      </dgm:t>
    </dgm:pt>
    <dgm:pt modelId="{2778CF94-B43C-4172-B1F6-58B86FDC80CD}" type="parTrans" cxnId="{A5F410AB-E351-4641-BD93-10CF6130B737}">
      <dgm:prSet/>
      <dgm:spPr/>
      <dgm:t>
        <a:bodyPr/>
        <a:lstStyle/>
        <a:p>
          <a:endParaRPr lang="hu-HU"/>
        </a:p>
      </dgm:t>
    </dgm:pt>
    <dgm:pt modelId="{9CE8898E-F7F2-4A1C-B2C5-A8AA84311098}" type="sibTrans" cxnId="{A5F410AB-E351-4641-BD93-10CF6130B737}">
      <dgm:prSet/>
      <dgm:spPr/>
      <dgm:t>
        <a:bodyPr/>
        <a:lstStyle/>
        <a:p>
          <a:endParaRPr lang="hu-HU"/>
        </a:p>
      </dgm:t>
    </dgm:pt>
    <dgm:pt modelId="{52F7DD96-5146-48A1-B5D1-1405A9D2DA3F}">
      <dgm:prSet custT="1"/>
      <dgm:spPr/>
      <dgm:t>
        <a:bodyPr/>
        <a:lstStyle/>
        <a:p>
          <a:pPr rtl="0"/>
          <a:r>
            <a:rPr lang="hu-HU" sz="2300" b="0" dirty="0" smtClean="0"/>
            <a:t>tartós munkanélküliséggel veszélyeztetettek </a:t>
          </a:r>
          <a:endParaRPr lang="hu-HU" sz="2300" b="0" dirty="0"/>
        </a:p>
      </dgm:t>
    </dgm:pt>
    <dgm:pt modelId="{267C61B3-1A7F-45EA-BEB5-4BA381676A00}" type="parTrans" cxnId="{E7559E3B-2CAD-4CCC-BB27-EFAC3A287F40}">
      <dgm:prSet/>
      <dgm:spPr/>
      <dgm:t>
        <a:bodyPr/>
        <a:lstStyle/>
        <a:p>
          <a:endParaRPr lang="hu-HU"/>
        </a:p>
      </dgm:t>
    </dgm:pt>
    <dgm:pt modelId="{3AAC113C-7A84-4829-924A-0D85A17FA932}" type="sibTrans" cxnId="{E7559E3B-2CAD-4CCC-BB27-EFAC3A287F40}">
      <dgm:prSet/>
      <dgm:spPr/>
      <dgm:t>
        <a:bodyPr/>
        <a:lstStyle/>
        <a:p>
          <a:endParaRPr lang="hu-HU"/>
        </a:p>
      </dgm:t>
    </dgm:pt>
    <dgm:pt modelId="{88F67DEA-B9B4-424A-B18E-EBD8BEB839C4}">
      <dgm:prSet custT="1"/>
      <dgm:spPr/>
      <dgm:t>
        <a:bodyPr/>
        <a:lstStyle/>
        <a:p>
          <a:pPr rtl="0"/>
          <a:r>
            <a:rPr lang="hu-HU" sz="2300" b="0" dirty="0" smtClean="0"/>
            <a:t>megváltozott munkaképességű személyek</a:t>
          </a:r>
          <a:endParaRPr lang="hu-HU" sz="2300" b="0" dirty="0"/>
        </a:p>
      </dgm:t>
    </dgm:pt>
    <dgm:pt modelId="{1BB8E5A6-EB22-4363-BDA9-7DFE986B6E6B}" type="parTrans" cxnId="{EFABA0ED-0DF7-47BA-A2F7-DED016BCFC61}">
      <dgm:prSet/>
      <dgm:spPr/>
      <dgm:t>
        <a:bodyPr/>
        <a:lstStyle/>
        <a:p>
          <a:endParaRPr lang="hu-HU"/>
        </a:p>
      </dgm:t>
    </dgm:pt>
    <dgm:pt modelId="{60687F94-2856-4D30-88AD-AC9E672A5CCD}" type="sibTrans" cxnId="{EFABA0ED-0DF7-47BA-A2F7-DED016BCFC61}">
      <dgm:prSet/>
      <dgm:spPr/>
      <dgm:t>
        <a:bodyPr/>
        <a:lstStyle/>
        <a:p>
          <a:endParaRPr lang="hu-HU"/>
        </a:p>
      </dgm:t>
    </dgm:pt>
    <dgm:pt modelId="{2D1472B9-E1F7-407F-8A6F-D45F3ED2B79F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2300" b="0" dirty="0" smtClean="0">
              <a:solidFill>
                <a:schemeClr val="tx1"/>
              </a:solidFill>
            </a:rPr>
            <a:t>- </a:t>
          </a:r>
          <a:r>
            <a:rPr lang="hu-HU" sz="2300" b="1" dirty="0" smtClean="0">
              <a:solidFill>
                <a:schemeClr val="tx1"/>
              </a:solidFill>
            </a:rPr>
            <a:t>közfoglalkoztatottak</a:t>
          </a:r>
          <a:endParaRPr lang="hu-HU" sz="2300" b="1" dirty="0">
            <a:solidFill>
              <a:schemeClr val="tx1"/>
            </a:solidFill>
          </a:endParaRPr>
        </a:p>
      </dgm:t>
    </dgm:pt>
    <dgm:pt modelId="{D77CD1EA-FD1E-41E2-B2F7-B688537B7B03}" type="parTrans" cxnId="{91472033-BC04-4BBA-A7EE-528368702382}">
      <dgm:prSet/>
      <dgm:spPr/>
      <dgm:t>
        <a:bodyPr/>
        <a:lstStyle/>
        <a:p>
          <a:endParaRPr lang="hu-HU"/>
        </a:p>
      </dgm:t>
    </dgm:pt>
    <dgm:pt modelId="{7C1D3CF8-27B8-4BE1-9587-92444B12BFFF}" type="sibTrans" cxnId="{91472033-BC04-4BBA-A7EE-528368702382}">
      <dgm:prSet/>
      <dgm:spPr/>
      <dgm:t>
        <a:bodyPr/>
        <a:lstStyle/>
        <a:p>
          <a:endParaRPr lang="hu-HU"/>
        </a:p>
      </dgm:t>
    </dgm:pt>
    <dgm:pt modelId="{4CD1E3A3-3F90-4E06-8AF5-E490282811FD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hu-HU" sz="2300" b="0" dirty="0" smtClean="0">
              <a:solidFill>
                <a:schemeClr val="tx1"/>
              </a:solidFill>
            </a:rPr>
            <a:t>- </a:t>
          </a:r>
          <a:r>
            <a:rPr lang="hu-HU" sz="2300" b="1" dirty="0" smtClean="0">
              <a:solidFill>
                <a:schemeClr val="tx1"/>
              </a:solidFill>
            </a:rPr>
            <a:t>inaktív személyek </a:t>
          </a:r>
          <a:endParaRPr lang="hu-HU" sz="2300" b="1" dirty="0">
            <a:solidFill>
              <a:schemeClr val="tx1"/>
            </a:solidFill>
          </a:endParaRPr>
        </a:p>
      </dgm:t>
    </dgm:pt>
    <dgm:pt modelId="{13586167-D65A-4E05-831F-A2FB6D5F0A75}" type="parTrans" cxnId="{191FFDBD-C643-453C-981C-32F8CBBF0949}">
      <dgm:prSet/>
      <dgm:spPr/>
      <dgm:t>
        <a:bodyPr/>
        <a:lstStyle/>
        <a:p>
          <a:endParaRPr lang="hu-HU"/>
        </a:p>
      </dgm:t>
    </dgm:pt>
    <dgm:pt modelId="{15132E2D-0296-4431-9C6A-DCD32C740C34}" type="sibTrans" cxnId="{191FFDBD-C643-453C-981C-32F8CBBF0949}">
      <dgm:prSet/>
      <dgm:spPr/>
      <dgm:t>
        <a:bodyPr/>
        <a:lstStyle/>
        <a:p>
          <a:endParaRPr lang="hu-HU"/>
        </a:p>
      </dgm:t>
    </dgm:pt>
    <dgm:pt modelId="{DAE579AB-6948-43F4-BEB7-8FCFD195BC83}" type="pres">
      <dgm:prSet presAssocID="{E93836A6-7668-4A7F-AF72-FB4C85275B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171C1CF-02AE-4B8D-920F-99AD9F857BCE}" type="pres">
      <dgm:prSet presAssocID="{6510E0C7-4905-419A-8DDE-8DC2DB390D0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B81CD27-C41A-4513-AB11-CB9A849E6992}" type="pres">
      <dgm:prSet presAssocID="{6510E0C7-4905-419A-8DDE-8DC2DB390D0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7D5EB6-E709-4BB9-AAE2-04700EDBE69A}" type="pres">
      <dgm:prSet presAssocID="{2D1472B9-E1F7-407F-8A6F-D45F3ED2B79F}" presName="parentText" presStyleLbl="node1" presStyleIdx="1" presStyleCnt="3" custLinFactNeighborX="-450" custLinFactNeighborY="-3906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F58BF64-9957-47DB-9FE3-C290BA44C647}" type="pres">
      <dgm:prSet presAssocID="{7C1D3CF8-27B8-4BE1-9587-92444B12BFFF}" presName="spacer" presStyleCnt="0"/>
      <dgm:spPr/>
    </dgm:pt>
    <dgm:pt modelId="{3CFC11C5-5A88-47E3-B81E-DD592DBE75AD}" type="pres">
      <dgm:prSet presAssocID="{4CD1E3A3-3F90-4E06-8AF5-E490282811FD}" presName="parentText" presStyleLbl="node1" presStyleIdx="2" presStyleCnt="3" custLinFactNeighborX="-160" custLinFactNeighborY="-142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8BE6870-3A7C-45E7-9D64-A09D6A74E814}" type="presOf" srcId="{DB40ED5C-C7AC-4F0A-96A8-74ECF9E3898F}" destId="{FB81CD27-C41A-4513-AB11-CB9A849E6992}" srcOrd="0" destOrd="2" presId="urn:microsoft.com/office/officeart/2005/8/layout/vList2"/>
    <dgm:cxn modelId="{AECABEE9-D55A-4734-BCE0-784C3AA4322B}" srcId="{6510E0C7-4905-419A-8DDE-8DC2DB390D0E}" destId="{DB40ED5C-C7AC-4F0A-96A8-74ECF9E3898F}" srcOrd="2" destOrd="0" parTransId="{C13CEE11-D6C5-4DB6-8612-8E95699DCC51}" sibTransId="{A758C82E-AEB0-474C-89C6-4C9A42E7B047}"/>
    <dgm:cxn modelId="{924AB378-AAD7-4B21-99AF-102656EFCCCB}" type="presOf" srcId="{52F7DD96-5146-48A1-B5D1-1405A9D2DA3F}" destId="{FB81CD27-C41A-4513-AB11-CB9A849E6992}" srcOrd="0" destOrd="5" presId="urn:microsoft.com/office/officeart/2005/8/layout/vList2"/>
    <dgm:cxn modelId="{A5F410AB-E351-4641-BD93-10CF6130B737}" srcId="{6510E0C7-4905-419A-8DDE-8DC2DB390D0E}" destId="{06841252-E062-4E52-9622-BB168D9353D9}" srcOrd="4" destOrd="0" parTransId="{2778CF94-B43C-4172-B1F6-58B86FDC80CD}" sibTransId="{9CE8898E-F7F2-4A1C-B2C5-A8AA84311098}"/>
    <dgm:cxn modelId="{4901B863-8C82-4F0D-9AC4-EE91B8305754}" srcId="{E93836A6-7668-4A7F-AF72-FB4C85275B9C}" destId="{6510E0C7-4905-419A-8DDE-8DC2DB390D0E}" srcOrd="0" destOrd="0" parTransId="{1AC48BD7-8A49-4F6B-B517-56981B7B40A4}" sibTransId="{C9245FBD-6564-4115-823E-05251E3972A0}"/>
    <dgm:cxn modelId="{91472033-BC04-4BBA-A7EE-528368702382}" srcId="{E93836A6-7668-4A7F-AF72-FB4C85275B9C}" destId="{2D1472B9-E1F7-407F-8A6F-D45F3ED2B79F}" srcOrd="1" destOrd="0" parTransId="{D77CD1EA-FD1E-41E2-B2F7-B688537B7B03}" sibTransId="{7C1D3CF8-27B8-4BE1-9587-92444B12BFFF}"/>
    <dgm:cxn modelId="{6C391860-8DE1-4397-AD1E-FC1611CA9554}" type="presOf" srcId="{06841252-E062-4E52-9622-BB168D9353D9}" destId="{FB81CD27-C41A-4513-AB11-CB9A849E6992}" srcOrd="0" destOrd="4" presId="urn:microsoft.com/office/officeart/2005/8/layout/vList2"/>
    <dgm:cxn modelId="{879E926E-7D48-4DF5-B428-3BF0821B9509}" type="presOf" srcId="{BB2F2BD4-9502-4AAA-8D70-EC79A717EDBD}" destId="{FB81CD27-C41A-4513-AB11-CB9A849E6992}" srcOrd="0" destOrd="1" presId="urn:microsoft.com/office/officeart/2005/8/layout/vList2"/>
    <dgm:cxn modelId="{FF8315F1-633A-45BB-A84E-1D74CF6F7244}" type="presOf" srcId="{4CD1E3A3-3F90-4E06-8AF5-E490282811FD}" destId="{3CFC11C5-5A88-47E3-B81E-DD592DBE75AD}" srcOrd="0" destOrd="0" presId="urn:microsoft.com/office/officeart/2005/8/layout/vList2"/>
    <dgm:cxn modelId="{4F786677-3EF9-46EE-84DD-724685B6A8F0}" srcId="{6510E0C7-4905-419A-8DDE-8DC2DB390D0E}" destId="{BB2F2BD4-9502-4AAA-8D70-EC79A717EDBD}" srcOrd="1" destOrd="0" parTransId="{D02B882C-1D69-4A1F-866C-885FB2C21A9D}" sibTransId="{3E6D4278-7DF0-4092-A679-F74F745EDF7C}"/>
    <dgm:cxn modelId="{2DA43DEA-CA04-40B2-A25E-8744BF04B0DC}" srcId="{6510E0C7-4905-419A-8DDE-8DC2DB390D0E}" destId="{6E0C60C3-8210-4E35-9EC2-33099FF2336B}" srcOrd="3" destOrd="0" parTransId="{0F61B0C3-A819-476F-B3B9-02E3A9C3522F}" sibTransId="{BBA7AAD6-92F9-4ADC-8CB3-9C4316880A49}"/>
    <dgm:cxn modelId="{06DF3233-457A-44F9-88AC-08F31534FF06}" type="presOf" srcId="{4B9E3462-E755-47AD-81BE-B742E820769E}" destId="{FB81CD27-C41A-4513-AB11-CB9A849E6992}" srcOrd="0" destOrd="0" presId="urn:microsoft.com/office/officeart/2005/8/layout/vList2"/>
    <dgm:cxn modelId="{EFABA0ED-0DF7-47BA-A2F7-DED016BCFC61}" srcId="{6510E0C7-4905-419A-8DDE-8DC2DB390D0E}" destId="{88F67DEA-B9B4-424A-B18E-EBD8BEB839C4}" srcOrd="6" destOrd="0" parTransId="{1BB8E5A6-EB22-4363-BDA9-7DFE986B6E6B}" sibTransId="{60687F94-2856-4D30-88AD-AC9E672A5CCD}"/>
    <dgm:cxn modelId="{91BB9A0D-B404-479F-AC73-4F5A082DC600}" type="presOf" srcId="{6E0C60C3-8210-4E35-9EC2-33099FF2336B}" destId="{FB81CD27-C41A-4513-AB11-CB9A849E6992}" srcOrd="0" destOrd="3" presId="urn:microsoft.com/office/officeart/2005/8/layout/vList2"/>
    <dgm:cxn modelId="{BF80C541-6D08-48F2-8640-22424A60D182}" srcId="{6510E0C7-4905-419A-8DDE-8DC2DB390D0E}" destId="{4B9E3462-E755-47AD-81BE-B742E820769E}" srcOrd="0" destOrd="0" parTransId="{9C95AF2E-7ECB-463B-8558-491298FE89BA}" sibTransId="{FAD4C2A8-95F0-404D-86AD-23A56FB524C6}"/>
    <dgm:cxn modelId="{6DE2399F-276E-4EF9-B66F-B2263BEE7F46}" type="presOf" srcId="{88F67DEA-B9B4-424A-B18E-EBD8BEB839C4}" destId="{FB81CD27-C41A-4513-AB11-CB9A849E6992}" srcOrd="0" destOrd="6" presId="urn:microsoft.com/office/officeart/2005/8/layout/vList2"/>
    <dgm:cxn modelId="{570281A5-2036-4F72-8A85-E27B03F5A6C5}" type="presOf" srcId="{E93836A6-7668-4A7F-AF72-FB4C85275B9C}" destId="{DAE579AB-6948-43F4-BEB7-8FCFD195BC83}" srcOrd="0" destOrd="0" presId="urn:microsoft.com/office/officeart/2005/8/layout/vList2"/>
    <dgm:cxn modelId="{33F5508C-944C-44A0-B43A-8D97E2A1C88F}" type="presOf" srcId="{2D1472B9-E1F7-407F-8A6F-D45F3ED2B79F}" destId="{1A7D5EB6-E709-4BB9-AAE2-04700EDBE69A}" srcOrd="0" destOrd="0" presId="urn:microsoft.com/office/officeart/2005/8/layout/vList2"/>
    <dgm:cxn modelId="{191FFDBD-C643-453C-981C-32F8CBBF0949}" srcId="{E93836A6-7668-4A7F-AF72-FB4C85275B9C}" destId="{4CD1E3A3-3F90-4E06-8AF5-E490282811FD}" srcOrd="2" destOrd="0" parTransId="{13586167-D65A-4E05-831F-A2FB6D5F0A75}" sibTransId="{15132E2D-0296-4431-9C6A-DCD32C740C34}"/>
    <dgm:cxn modelId="{5EACFD07-EEA4-4FD2-B08D-8FC14A1F550E}" type="presOf" srcId="{6510E0C7-4905-419A-8DDE-8DC2DB390D0E}" destId="{8171C1CF-02AE-4B8D-920F-99AD9F857BCE}" srcOrd="0" destOrd="0" presId="urn:microsoft.com/office/officeart/2005/8/layout/vList2"/>
    <dgm:cxn modelId="{E7559E3B-2CAD-4CCC-BB27-EFAC3A287F40}" srcId="{6510E0C7-4905-419A-8DDE-8DC2DB390D0E}" destId="{52F7DD96-5146-48A1-B5D1-1405A9D2DA3F}" srcOrd="5" destOrd="0" parTransId="{267C61B3-1A7F-45EA-BEB5-4BA381676A00}" sibTransId="{3AAC113C-7A84-4829-924A-0D85A17FA932}"/>
    <dgm:cxn modelId="{4831DDF7-02F5-4A1C-9FBD-DA68EF6C0956}" type="presParOf" srcId="{DAE579AB-6948-43F4-BEB7-8FCFD195BC83}" destId="{8171C1CF-02AE-4B8D-920F-99AD9F857BCE}" srcOrd="0" destOrd="0" presId="urn:microsoft.com/office/officeart/2005/8/layout/vList2"/>
    <dgm:cxn modelId="{3DB27DE6-0EC5-4E97-9130-A94BD0A46FB1}" type="presParOf" srcId="{DAE579AB-6948-43F4-BEB7-8FCFD195BC83}" destId="{FB81CD27-C41A-4513-AB11-CB9A849E6992}" srcOrd="1" destOrd="0" presId="urn:microsoft.com/office/officeart/2005/8/layout/vList2"/>
    <dgm:cxn modelId="{8FB7A257-E142-40AF-A21A-84B4508BDAED}" type="presParOf" srcId="{DAE579AB-6948-43F4-BEB7-8FCFD195BC83}" destId="{1A7D5EB6-E709-4BB9-AAE2-04700EDBE69A}" srcOrd="2" destOrd="0" presId="urn:microsoft.com/office/officeart/2005/8/layout/vList2"/>
    <dgm:cxn modelId="{3C5C91BC-8448-44F2-84FE-C1D29AB058FA}" type="presParOf" srcId="{DAE579AB-6948-43F4-BEB7-8FCFD195BC83}" destId="{FF58BF64-9957-47DB-9FE3-C290BA44C647}" srcOrd="3" destOrd="0" presId="urn:microsoft.com/office/officeart/2005/8/layout/vList2"/>
    <dgm:cxn modelId="{5F85970D-0BF5-404B-9C9A-E5D7DAEC19B2}" type="presParOf" srcId="{DAE579AB-6948-43F4-BEB7-8FCFD195BC83}" destId="{3CFC11C5-5A88-47E3-B81E-DD592DBE75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1C1CF-02AE-4B8D-920F-99AD9F857BCE}">
      <dsp:nvSpPr>
        <dsp:cNvPr id="0" name=""/>
        <dsp:cNvSpPr/>
      </dsp:nvSpPr>
      <dsp:spPr>
        <a:xfrm>
          <a:off x="0" y="3937"/>
          <a:ext cx="6822013" cy="526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 smtClean="0">
              <a:solidFill>
                <a:schemeClr val="tx1"/>
              </a:solidFill>
            </a:rPr>
            <a:t>- hátrányos helyzetű álláskeresők</a:t>
          </a:r>
          <a:endParaRPr lang="hu-HU" sz="2300" kern="1200" dirty="0">
            <a:solidFill>
              <a:schemeClr val="tx1"/>
            </a:solidFill>
          </a:endParaRPr>
        </a:p>
      </dsp:txBody>
      <dsp:txXfrm>
        <a:off x="25683" y="29620"/>
        <a:ext cx="6770647" cy="474756"/>
      </dsp:txXfrm>
    </dsp:sp>
    <dsp:sp modelId="{FB81CD27-C41A-4513-AB11-CB9A849E6992}">
      <dsp:nvSpPr>
        <dsp:cNvPr id="0" name=""/>
        <dsp:cNvSpPr/>
      </dsp:nvSpPr>
      <dsp:spPr>
        <a:xfrm>
          <a:off x="0" y="530060"/>
          <a:ext cx="6822013" cy="31567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599" tIns="29210" rIns="163576" bIns="2921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alacsony iskolai végzettségűek 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30 év alatti diplomás pályakezdő álláskeresők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50 év felettiek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err="1" smtClean="0"/>
            <a:t>GYED-ről</a:t>
          </a:r>
          <a:r>
            <a:rPr lang="hu-HU" sz="2300" b="0" kern="1200" dirty="0" smtClean="0"/>
            <a:t>, </a:t>
          </a:r>
          <a:r>
            <a:rPr lang="hu-HU" sz="2300" b="0" kern="1200" dirty="0" err="1" smtClean="0"/>
            <a:t>GYES-ről</a:t>
          </a:r>
          <a:r>
            <a:rPr lang="hu-HU" sz="2300" b="0" kern="1200" dirty="0" smtClean="0"/>
            <a:t>, ápolási díjról visszatérők vagy legalább egy gyermeket nevelő felnőttek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foglalkoztatást helyettesítő támogatásban részesülők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tartós munkanélküliséggel veszélyeztetettek </a:t>
          </a:r>
          <a:endParaRPr lang="hu-HU" sz="2300" b="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300" b="0" kern="1200" dirty="0" smtClean="0"/>
            <a:t>megváltozott munkaképességű személyek</a:t>
          </a:r>
          <a:endParaRPr lang="hu-HU" sz="2300" b="0" kern="1200" dirty="0"/>
        </a:p>
      </dsp:txBody>
      <dsp:txXfrm>
        <a:off x="0" y="530060"/>
        <a:ext cx="6822013" cy="3156736"/>
      </dsp:txXfrm>
    </dsp:sp>
    <dsp:sp modelId="{1A7D5EB6-E709-4BB9-AAE2-04700EDBE69A}">
      <dsp:nvSpPr>
        <dsp:cNvPr id="0" name=""/>
        <dsp:cNvSpPr/>
      </dsp:nvSpPr>
      <dsp:spPr>
        <a:xfrm>
          <a:off x="0" y="3681297"/>
          <a:ext cx="6822013" cy="526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0" kern="1200" dirty="0" smtClean="0">
              <a:solidFill>
                <a:schemeClr val="tx1"/>
              </a:solidFill>
            </a:rPr>
            <a:t>- </a:t>
          </a:r>
          <a:r>
            <a:rPr lang="hu-HU" sz="2300" b="1" kern="1200" dirty="0" smtClean="0">
              <a:solidFill>
                <a:schemeClr val="tx1"/>
              </a:solidFill>
            </a:rPr>
            <a:t>közfoglalkoztatottak</a:t>
          </a:r>
          <a:endParaRPr lang="hu-HU" sz="2300" b="1" kern="1200" dirty="0">
            <a:solidFill>
              <a:schemeClr val="tx1"/>
            </a:solidFill>
          </a:endParaRPr>
        </a:p>
      </dsp:txBody>
      <dsp:txXfrm>
        <a:off x="25683" y="3706980"/>
        <a:ext cx="6770647" cy="474756"/>
      </dsp:txXfrm>
    </dsp:sp>
    <dsp:sp modelId="{3CFC11C5-5A88-47E3-B81E-DD592DBE75AD}">
      <dsp:nvSpPr>
        <dsp:cNvPr id="0" name=""/>
        <dsp:cNvSpPr/>
      </dsp:nvSpPr>
      <dsp:spPr>
        <a:xfrm>
          <a:off x="0" y="4226796"/>
          <a:ext cx="6822013" cy="526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0" kern="1200" dirty="0" smtClean="0">
              <a:solidFill>
                <a:schemeClr val="tx1"/>
              </a:solidFill>
            </a:rPr>
            <a:t>- </a:t>
          </a:r>
          <a:r>
            <a:rPr lang="hu-HU" sz="2300" b="1" kern="1200" dirty="0" smtClean="0">
              <a:solidFill>
                <a:schemeClr val="tx1"/>
              </a:solidFill>
            </a:rPr>
            <a:t>inaktív személyek </a:t>
          </a:r>
          <a:endParaRPr lang="hu-HU" sz="2300" b="1" kern="1200" dirty="0">
            <a:solidFill>
              <a:schemeClr val="tx1"/>
            </a:solidFill>
          </a:endParaRPr>
        </a:p>
      </dsp:txBody>
      <dsp:txXfrm>
        <a:off x="25683" y="4252479"/>
        <a:ext cx="6770647" cy="474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D8DF8-38BD-4722-9FD0-3D889C5C9B75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EF1D-C5D1-4DC2-9EDF-E4EB44F64B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816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46C16-DF88-440F-A555-720A8EE1F21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5993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spcFirstLastPara="1" wrap="square" lIns="91401" tIns="45700" rIns="91401" bIns="4570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spcFirstLastPara="1" wrap="square" lIns="91401" tIns="45700" rIns="91401" bIns="45700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2304256"/>
          </a:xfrm>
        </p:spPr>
        <p:txBody>
          <a:bodyPr/>
          <a:lstStyle/>
          <a:p>
            <a:pPr algn="ctr"/>
            <a:r>
              <a:rPr lang="hu-HU" sz="2800" dirty="0" smtClean="0"/>
              <a:t>TOP-5.1.1-15-BA1-2016-00001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3600" dirty="0" smtClean="0"/>
              <a:t>Foglalkoztatási Szövetkezés Baranya Felzárkózásáért 2020</a:t>
            </a:r>
            <a:br>
              <a:rPr lang="hu-HU" sz="3600" dirty="0" smtClean="0"/>
            </a:br>
            <a:r>
              <a:rPr lang="hu-HU" sz="3600" dirty="0" smtClean="0"/>
              <a:t>-</a:t>
            </a:r>
            <a:br>
              <a:rPr lang="hu-HU" sz="3600" dirty="0" smtClean="0"/>
            </a:br>
            <a:r>
              <a:rPr lang="hu-HU" sz="3600" dirty="0" smtClean="0"/>
              <a:t>A Baranya paktum eredményei</a:t>
            </a:r>
            <a:endParaRPr lang="hu-HU" sz="3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5733256"/>
            <a:ext cx="41764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 smtClean="0">
                <a:solidFill>
                  <a:schemeClr val="bg1"/>
                </a:solidFill>
              </a:rPr>
              <a:t>Pécs, 2019.12.03.</a:t>
            </a:r>
            <a:endParaRPr lang="hu-HU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971600" y="188640"/>
            <a:ext cx="6984775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hu-HU" sz="28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Pályaorientáció</a:t>
            </a:r>
            <a:endParaRPr sz="2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179512" y="1207322"/>
            <a:ext cx="8856984" cy="550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buSzPts val="2400"/>
              <a:buNone/>
            </a:pPr>
            <a:r>
              <a:rPr lang="hu-HU" sz="2450" b="1" dirty="0" smtClean="0"/>
              <a:t>Képzésfejlesztés</a:t>
            </a:r>
          </a:p>
          <a:p>
            <a:pPr marL="0" lvl="0" indent="0" algn="just">
              <a:spcBef>
                <a:spcPts val="0"/>
              </a:spcBef>
              <a:buSzPts val="2400"/>
              <a:buNone/>
            </a:pPr>
            <a:r>
              <a:rPr lang="hu-HU" sz="2450" dirty="0" smtClean="0"/>
              <a:t>A </a:t>
            </a:r>
            <a:r>
              <a:rPr lang="hu-HU" sz="2450" dirty="0"/>
              <a:t>célcsoport </a:t>
            </a:r>
            <a:r>
              <a:rPr lang="hu-HU" sz="2450" dirty="0" smtClean="0"/>
              <a:t>adottságai miatt jelentős részben betanított </a:t>
            </a:r>
            <a:r>
              <a:rPr lang="hu-HU" sz="2450" dirty="0"/>
              <a:t>munkára </a:t>
            </a:r>
            <a:r>
              <a:rPr lang="hu-HU" sz="2450" dirty="0" smtClean="0"/>
              <a:t>alkalmazható. Ezt szükségszerűen meg kell előzze  </a:t>
            </a:r>
            <a:r>
              <a:rPr lang="hu-HU" sz="2450" dirty="0" smtClean="0"/>
              <a:t>egy munkaszocializációs </a:t>
            </a:r>
            <a:r>
              <a:rPr lang="hu-HU" sz="2450" dirty="0" smtClean="0"/>
              <a:t>képzés.</a:t>
            </a:r>
            <a:endParaRPr lang="hu-HU" sz="2450" dirty="0"/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600"/>
              <a:buNone/>
            </a:pPr>
            <a:r>
              <a:rPr lang="hu-HU" sz="245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Betanító </a:t>
            </a:r>
            <a:r>
              <a:rPr lang="hu-HU" sz="245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képzések </a:t>
            </a:r>
            <a:r>
              <a:rPr lang="hu-HU" sz="245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fejlesztése: </a:t>
            </a:r>
            <a:r>
              <a:rPr lang="hu-HU" sz="245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vendéglátó ipar, </a:t>
            </a:r>
            <a:r>
              <a:rPr lang="hu-HU" sz="245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villamos-ipari.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600"/>
              <a:buNone/>
            </a:pPr>
            <a:r>
              <a:rPr lang="hu-HU" sz="245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indent="0" algn="just">
              <a:buNone/>
            </a:pPr>
            <a:r>
              <a:rPr lang="hu-HU" sz="2450" b="1" dirty="0" smtClean="0"/>
              <a:t>Pályára fel! - pályaorientációs </a:t>
            </a:r>
            <a:r>
              <a:rPr lang="hu-HU" sz="2450" b="1" dirty="0"/>
              <a:t>együttműködés </a:t>
            </a:r>
            <a:r>
              <a:rPr lang="hu-HU" sz="2450" b="1" dirty="0" smtClean="0"/>
              <a:t>a </a:t>
            </a:r>
            <a:r>
              <a:rPr lang="hu-HU" sz="2450" b="1" dirty="0"/>
              <a:t>Pécsi </a:t>
            </a:r>
            <a:r>
              <a:rPr lang="hu-HU" sz="2450" b="1" dirty="0" smtClean="0"/>
              <a:t>Tudományegyetemmel </a:t>
            </a:r>
          </a:p>
          <a:p>
            <a:pPr marL="0" indent="0" algn="just">
              <a:buNone/>
            </a:pPr>
            <a:r>
              <a:rPr lang="hu-HU" sz="2450" dirty="0" smtClean="0"/>
              <a:t>A „Tanítsunk Magyarországért!” </a:t>
            </a:r>
            <a:r>
              <a:rPr lang="hu-HU" sz="2450" dirty="0"/>
              <a:t>program keretében </a:t>
            </a:r>
            <a:r>
              <a:rPr lang="hu-HU" sz="2450" dirty="0" smtClean="0"/>
              <a:t>90 perces </a:t>
            </a:r>
            <a:r>
              <a:rPr lang="hu-HU" sz="2450" dirty="0"/>
              <a:t>tájékoztatót tartunk a </a:t>
            </a:r>
            <a:r>
              <a:rPr lang="hu-HU" sz="2450" dirty="0" smtClean="0"/>
              <a:t>hallgatóknak </a:t>
            </a:r>
            <a:r>
              <a:rPr lang="hu-HU" sz="2450" dirty="0"/>
              <a:t>pályaorientációs </a:t>
            </a:r>
            <a:r>
              <a:rPr lang="hu-HU" sz="2450" dirty="0" smtClean="0"/>
              <a:t>témában.</a:t>
            </a:r>
          </a:p>
          <a:p>
            <a:pPr marL="0" indent="0" algn="just">
              <a:buNone/>
            </a:pPr>
            <a:endParaRPr lang="hu-HU" sz="2450" b="1" dirty="0" smtClean="0"/>
          </a:p>
          <a:p>
            <a:pPr marL="0" indent="0" algn="just">
              <a:buNone/>
            </a:pPr>
            <a:r>
              <a:rPr lang="hu-HU" sz="2450" b="1" dirty="0" smtClean="0"/>
              <a:t>Mutasd </a:t>
            </a:r>
            <a:r>
              <a:rPr lang="hu-HU" sz="2450" b="1" dirty="0"/>
              <a:t>a </a:t>
            </a:r>
            <a:r>
              <a:rPr lang="hu-HU" sz="2450" b="1" dirty="0" smtClean="0"/>
              <a:t>Szakmád!- szakmabemutató kisfilm készítő </a:t>
            </a:r>
            <a:r>
              <a:rPr lang="hu-HU" sz="2450" dirty="0" smtClean="0"/>
              <a:t>verseny </a:t>
            </a:r>
            <a:r>
              <a:rPr lang="hu-HU" sz="2450" dirty="0"/>
              <a:t>a 3 fős csapatok, </a:t>
            </a:r>
            <a:r>
              <a:rPr lang="hu-HU" sz="2450" dirty="0" err="1"/>
              <a:t>max</a:t>
            </a:r>
            <a:r>
              <a:rPr lang="hu-HU" sz="2450" dirty="0"/>
              <a:t>. 3 percben mutassák be </a:t>
            </a:r>
            <a:r>
              <a:rPr lang="hu-HU" sz="2450" dirty="0" smtClean="0"/>
              <a:t>tanult szakmájuk </a:t>
            </a:r>
            <a:r>
              <a:rPr lang="hu-HU" sz="2450" dirty="0"/>
              <a:t>szépségét, vonzerejét, a pálya adta lehetőségeket.</a:t>
            </a:r>
          </a:p>
          <a:p>
            <a:pPr algn="just"/>
            <a:endParaRPr lang="hu-HU" sz="2400" dirty="0"/>
          </a:p>
          <a:p>
            <a:pPr lvl="0" algn="just">
              <a:spcBef>
                <a:spcPts val="520"/>
              </a:spcBef>
              <a:buClr>
                <a:schemeClr val="dk1"/>
              </a:buClr>
              <a:buSzPts val="2600"/>
              <a:buFont typeface="Courier New"/>
              <a:buChar char="o"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2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484784"/>
            <a:ext cx="4968552" cy="2160240"/>
          </a:xfrm>
        </p:spPr>
        <p:txBody>
          <a:bodyPr/>
          <a:lstStyle/>
          <a:p>
            <a:r>
              <a:rPr lang="hu-HU" dirty="0" err="1" smtClean="0"/>
              <a:t>KÖSZÖNjük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268760"/>
            <a:ext cx="8516499" cy="5400600"/>
          </a:xfrm>
        </p:spPr>
        <p:txBody>
          <a:bodyPr>
            <a:normAutofit/>
          </a:bodyPr>
          <a:lstStyle/>
          <a:p>
            <a:endParaRPr lang="hu-HU" sz="2400" dirty="0" smtClean="0"/>
          </a:p>
          <a:p>
            <a:r>
              <a:rPr lang="hu-HU" sz="2400" dirty="0" smtClean="0"/>
              <a:t>A gazdaság, a foglalkoztatás, az életszínvonal növekedése</a:t>
            </a:r>
          </a:p>
          <a:p>
            <a:r>
              <a:rPr lang="hu-HU" sz="2400" dirty="0"/>
              <a:t>A</a:t>
            </a:r>
            <a:r>
              <a:rPr lang="hu-HU" sz="2400" dirty="0" smtClean="0"/>
              <a:t> foglalkoztathatóság javítása, munkaerő-piaci hátrányok csökkentése, </a:t>
            </a:r>
          </a:p>
          <a:p>
            <a:r>
              <a:rPr lang="hu-HU" sz="2400" dirty="0" smtClean="0"/>
              <a:t>Helyi együttműködés erősítése</a:t>
            </a:r>
          </a:p>
          <a:p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Sajátosságai:</a:t>
            </a:r>
          </a:p>
          <a:p>
            <a:r>
              <a:rPr lang="hu-HU" sz="2400" dirty="0" smtClean="0"/>
              <a:t>„</a:t>
            </a:r>
            <a:r>
              <a:rPr lang="hu-HU" sz="2400" b="1" dirty="0" smtClean="0"/>
              <a:t>Keresletvezérelt” program</a:t>
            </a:r>
          </a:p>
          <a:p>
            <a:r>
              <a:rPr lang="hu-HU" sz="2400" dirty="0" smtClean="0"/>
              <a:t>Aktív kapcsolat a munkaerő-piac szereplőivel</a:t>
            </a:r>
          </a:p>
          <a:p>
            <a:r>
              <a:rPr lang="hu-HU" sz="2400" dirty="0" smtClean="0"/>
              <a:t>Mentorok bevonása</a:t>
            </a:r>
          </a:p>
          <a:p>
            <a:r>
              <a:rPr lang="hu-HU" sz="2400" dirty="0" smtClean="0"/>
              <a:t>Megyei TOP projektek munkaerő igényeinek kielégítése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32823"/>
            <a:ext cx="8516499" cy="864096"/>
          </a:xfrm>
        </p:spPr>
        <p:txBody>
          <a:bodyPr/>
          <a:lstStyle/>
          <a:p>
            <a:pPr algn="ctr"/>
            <a:r>
              <a:rPr lang="hu-HU" dirty="0" smtClean="0"/>
              <a:t>A Foglalkoztatási Paktumok általános CÉLJA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91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36095" y="225907"/>
            <a:ext cx="5844217" cy="976312"/>
          </a:xfrm>
        </p:spPr>
        <p:txBody>
          <a:bodyPr anchor="ctr">
            <a:normAutofit/>
          </a:bodyPr>
          <a:lstStyle/>
          <a:p>
            <a:pPr algn="ctr"/>
            <a:r>
              <a:rPr lang="hu-HU" dirty="0" smtClean="0"/>
              <a:t>A Paktumok célcsoportjai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27991834"/>
              </p:ext>
            </p:extLst>
          </p:nvPr>
        </p:nvGraphicFramePr>
        <p:xfrm>
          <a:off x="1536095" y="1202220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85970544"/>
              </p:ext>
            </p:extLst>
          </p:nvPr>
        </p:nvGraphicFramePr>
        <p:xfrm>
          <a:off x="971600" y="1318190"/>
          <a:ext cx="6822013" cy="47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9768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38811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baranya</a:t>
            </a:r>
            <a:r>
              <a:rPr lang="hu-HU" dirty="0" smtClean="0"/>
              <a:t> Paktum Projekt céljainak megvalósítása érdekében 2019-ben az alábbiakra került sor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latin typeface="+mn-lt"/>
              </a:rPr>
              <a:t>2 Civil Kerekasztal</a:t>
            </a:r>
          </a:p>
          <a:p>
            <a:r>
              <a:rPr lang="hu-HU" dirty="0" smtClean="0">
                <a:latin typeface="+mn-lt"/>
              </a:rPr>
              <a:t>3 Projekt Koordinációs ülés</a:t>
            </a:r>
          </a:p>
          <a:p>
            <a:r>
              <a:rPr lang="hu-HU" dirty="0" smtClean="0">
                <a:latin typeface="+mn-lt"/>
              </a:rPr>
              <a:t>5 Konzorciumi ülés</a:t>
            </a:r>
          </a:p>
          <a:p>
            <a:r>
              <a:rPr lang="hu-HU" dirty="0" smtClean="0">
                <a:latin typeface="+mn-lt"/>
              </a:rPr>
              <a:t>4 Irányító Csoport ülés</a:t>
            </a:r>
          </a:p>
          <a:p>
            <a:r>
              <a:rPr lang="hu-HU" dirty="0" smtClean="0">
                <a:latin typeface="+mn-lt"/>
              </a:rPr>
              <a:t>2 Foglalkoztatási Fórum</a:t>
            </a:r>
          </a:p>
          <a:p>
            <a:r>
              <a:rPr lang="hu-HU" dirty="0" smtClean="0">
                <a:latin typeface="+mn-lt"/>
              </a:rPr>
              <a:t>Paktum Szervezeti Tréning</a:t>
            </a:r>
          </a:p>
          <a:p>
            <a:r>
              <a:rPr lang="hu-HU" dirty="0" smtClean="0">
                <a:latin typeface="+mn-lt"/>
              </a:rPr>
              <a:t>2 Paktum Szervezeti Ülés</a:t>
            </a:r>
          </a:p>
          <a:p>
            <a:r>
              <a:rPr lang="hu-HU" dirty="0" smtClean="0">
                <a:latin typeface="+mn-lt"/>
              </a:rPr>
              <a:t>Mintegy 20 rendezvényen előadás, részvétel, a Baranya Paktum képviselete</a:t>
            </a:r>
            <a:endParaRPr lang="hu-H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69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/>
          <a:lstStyle/>
          <a:p>
            <a:pPr algn="ctr"/>
            <a:r>
              <a:rPr lang="hu-HU" dirty="0" smtClean="0"/>
              <a:t>Paktum Háló, partnerség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64 Paktum Háló tag: önkormányzatok, képzési helyek, munkáltatók és civil szervezetek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3 év alatt 5 Hírlevél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2018-ban első Baranya Paktum Kiadvány, 2019 október második Baranya Paktum Kiadvány megjelenése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6 Foglalkoztatási Fórum különböző Járásokban (Pécs, Mágocs, Siklós, Komló, Szigetvár, Mohács)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5 előadás a Szociális és Gyerekvédelmi Felügyelőség  rendezvényein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88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28920" y="332656"/>
            <a:ext cx="8227639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hu-HU" sz="28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MUNKÁLTATÓI IGÉNYFELMÉRÉS</a:t>
            </a:r>
            <a:endParaRPr lang="hu-HU" sz="2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26960" y="1412776"/>
            <a:ext cx="8229600" cy="4813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428920" y="1412776"/>
            <a:ext cx="8535568" cy="5305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Munkáltatói igényfelmérés</a:t>
            </a:r>
            <a:r>
              <a:rPr lang="hu-HU" sz="21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2017. június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450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db kiküldött kérdőív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2018. január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530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db kiküldött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kérdőív</a:t>
            </a:r>
          </a:p>
          <a:p>
            <a:pPr marL="742950" lvl="1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2019. március 600 db </a:t>
            </a:r>
            <a:r>
              <a:rPr lang="hu-HU" sz="21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kiküldött kérdőív</a:t>
            </a:r>
            <a:endParaRPr sz="21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visszaérkezett válaszok alapján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összesen 885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db új állásajánlat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hu-HU" sz="2100" b="1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 panose="02070309020205020404" pitchFamily="49" charset="0"/>
              <a:buChar char="o"/>
            </a:pPr>
            <a:r>
              <a:rPr lang="hu-HU" sz="21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Leggyakoribb szakmák: </a:t>
            </a:r>
            <a:r>
              <a:rPr lang="hu-HU" sz="21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villanyszerelő, kőműves, CNC gépkezelő</a:t>
            </a:r>
            <a:endParaRPr lang="hu-HU"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1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Nyertes </a:t>
            </a:r>
            <a:r>
              <a:rPr lang="hu-HU" sz="21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 </a:t>
            </a: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pályázatok munkaerőigényének felmérése</a:t>
            </a:r>
            <a:r>
              <a:rPr lang="hu-HU" sz="21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1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Három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körben összesen 150 db nyertes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pályázat lekérdezése</a:t>
            </a:r>
            <a:endParaRPr sz="21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válaszok alapján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90 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db </a:t>
            </a:r>
            <a:r>
              <a:rPr lang="hu-HU" sz="2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állásajánlat</a:t>
            </a:r>
            <a:endParaRPr lang="hu-HU" sz="2100" dirty="0"/>
          </a:p>
          <a:p>
            <a:pPr>
              <a:buClr>
                <a:srgbClr val="000000"/>
              </a:buClr>
              <a:buSzPts val="1800"/>
            </a:pPr>
            <a:endParaRPr lang="hu-HU"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800"/>
            </a:pPr>
            <a:r>
              <a:rPr lang="hu-HU" sz="2100" dirty="0" smtClean="0"/>
              <a:t>Tapasztalat: </a:t>
            </a:r>
            <a:endParaRPr lang="hu-HU" sz="2100" dirty="0"/>
          </a:p>
          <a:p>
            <a:pPr algn="just">
              <a:spcBef>
                <a:spcPts val="480"/>
              </a:spcBef>
              <a:buSzPts val="2400"/>
            </a:pPr>
            <a:r>
              <a:rPr lang="hu-HU" sz="21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„Munkaszocializációs” képzések igénye</a:t>
            </a:r>
            <a:endParaRPr lang="hu-HU" sz="2100" dirty="0"/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09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0"/>
            <a:ext cx="8300475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/>
            </a:r>
            <a:br>
              <a:rPr lang="hu-HU" dirty="0"/>
            </a:br>
            <a:r>
              <a:rPr lang="hu-HU" sz="3100" dirty="0" smtClean="0"/>
              <a:t>Partnerségi találkozók fő felvetései</a:t>
            </a:r>
            <a:endParaRPr lang="hu-HU" sz="31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184576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Mobilitási problémák </a:t>
            </a:r>
            <a:r>
              <a:rPr lang="hu-HU" sz="2400" dirty="0" smtClean="0"/>
              <a:t>– aprófalvas térség</a:t>
            </a:r>
          </a:p>
          <a:p>
            <a:r>
              <a:rPr lang="hu-HU" sz="2400" b="1" dirty="0" smtClean="0"/>
              <a:t>Közlekedésfejlesztési </a:t>
            </a:r>
            <a:r>
              <a:rPr lang="hu-HU" sz="2400" b="1" dirty="0" smtClean="0"/>
              <a:t>lehetőségek</a:t>
            </a:r>
            <a:endParaRPr lang="hu-HU" sz="2400" dirty="0" smtClean="0"/>
          </a:p>
          <a:p>
            <a:r>
              <a:rPr lang="hu-HU" sz="2400" b="1" dirty="0" smtClean="0"/>
              <a:t>Képzések </a:t>
            </a:r>
            <a:r>
              <a:rPr lang="hu-HU" sz="2400" dirty="0" smtClean="0"/>
              <a:t>- helyi </a:t>
            </a:r>
            <a:r>
              <a:rPr lang="hu-HU" sz="2400" dirty="0" smtClean="0"/>
              <a:t>vállalkozói </a:t>
            </a:r>
            <a:r>
              <a:rPr lang="hu-HU" sz="2400" dirty="0" smtClean="0"/>
              <a:t>igények</a:t>
            </a:r>
            <a:endParaRPr lang="hu-HU" sz="2400" dirty="0" smtClean="0"/>
          </a:p>
          <a:p>
            <a:r>
              <a:rPr lang="hu-HU" sz="2400" b="1" dirty="0" smtClean="0"/>
              <a:t>Képzések</a:t>
            </a:r>
            <a:r>
              <a:rPr lang="hu-HU" sz="2400" dirty="0" smtClean="0"/>
              <a:t> - helyi </a:t>
            </a:r>
            <a:r>
              <a:rPr lang="hu-HU" sz="2400" dirty="0" smtClean="0"/>
              <a:t>munkahelyteremtést</a:t>
            </a:r>
          </a:p>
          <a:p>
            <a:r>
              <a:rPr lang="hu-HU" sz="2400" b="1" dirty="0" smtClean="0"/>
              <a:t>Képzésekhez</a:t>
            </a:r>
            <a:r>
              <a:rPr lang="hu-HU" sz="2400" dirty="0" smtClean="0"/>
              <a:t> - előszűrés </a:t>
            </a:r>
          </a:p>
          <a:p>
            <a:r>
              <a:rPr lang="hu-HU" sz="2400" b="1" dirty="0" err="1" smtClean="0"/>
              <a:t>Mentorálás</a:t>
            </a:r>
            <a:r>
              <a:rPr lang="hu-HU" sz="2400" dirty="0" smtClean="0"/>
              <a:t> </a:t>
            </a:r>
            <a:r>
              <a:rPr lang="hu-HU" sz="2400" dirty="0" smtClean="0"/>
              <a:t>helyi szinten </a:t>
            </a:r>
            <a:r>
              <a:rPr lang="hu-HU" sz="2400" dirty="0" smtClean="0"/>
              <a:t>- </a:t>
            </a:r>
            <a:r>
              <a:rPr lang="hu-HU" sz="2400" dirty="0" smtClean="0"/>
              <a:t>a </a:t>
            </a:r>
            <a:r>
              <a:rPr lang="hu-HU" sz="2400" dirty="0" smtClean="0"/>
              <a:t>dolgozók „</a:t>
            </a:r>
            <a:r>
              <a:rPr lang="hu-HU" sz="2400" dirty="0" smtClean="0"/>
              <a:t>kinevelése”</a:t>
            </a:r>
            <a:endParaRPr lang="hu-HU" sz="2400" dirty="0" smtClean="0"/>
          </a:p>
          <a:p>
            <a:r>
              <a:rPr lang="hu-HU" sz="2400" b="1" dirty="0" smtClean="0"/>
              <a:t>Iskolából </a:t>
            </a:r>
            <a:r>
              <a:rPr lang="hu-HU" sz="2400" b="1" dirty="0" smtClean="0"/>
              <a:t>kieső fiatalok felkarolása </a:t>
            </a:r>
            <a:r>
              <a:rPr lang="hu-HU" sz="2400" dirty="0" smtClean="0"/>
              <a:t>– szociális háló </a:t>
            </a:r>
            <a:endParaRPr lang="hu-HU" sz="2400" dirty="0" smtClean="0"/>
          </a:p>
          <a:p>
            <a:r>
              <a:rPr lang="hu-HU" sz="2400" b="1" dirty="0" smtClean="0"/>
              <a:t>Információ</a:t>
            </a:r>
            <a:r>
              <a:rPr lang="hu-HU" sz="2400" dirty="0" smtClean="0"/>
              <a:t> az érintettekhez</a:t>
            </a:r>
            <a:endParaRPr lang="hu-HU" sz="2400" dirty="0" smtClean="0"/>
          </a:p>
          <a:p>
            <a:r>
              <a:rPr lang="hu-HU" sz="2400" dirty="0" smtClean="0"/>
              <a:t>A hibás szülői </a:t>
            </a:r>
            <a:r>
              <a:rPr lang="hu-HU" sz="2400" dirty="0" smtClean="0"/>
              <a:t>minta „átnevelése” – </a:t>
            </a:r>
            <a:r>
              <a:rPr lang="hu-HU" sz="2400" b="1" dirty="0" smtClean="0"/>
              <a:t>munkára nevelés</a:t>
            </a:r>
          </a:p>
          <a:p>
            <a:r>
              <a:rPr lang="hu-HU" sz="2400" b="1" dirty="0" smtClean="0"/>
              <a:t>Helyi kerekasztal beszélgetések: </a:t>
            </a:r>
            <a:r>
              <a:rPr lang="hu-HU" sz="2400" dirty="0" smtClean="0"/>
              <a:t>egyeztetés </a:t>
            </a:r>
            <a:r>
              <a:rPr lang="hu-HU" sz="2400" dirty="0" smtClean="0"/>
              <a:t>a foglalkoztatási és képzési problémákról</a:t>
            </a:r>
          </a:p>
          <a:p>
            <a:endParaRPr lang="hu-HU" sz="1800" dirty="0" smtClean="0"/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4853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38811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Baranya paktum Projekt foglalkoztatási céljainak megvalósítását segítő műhelymunkák, tanulmányok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51723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3400" b="1" u="sng" dirty="0" smtClean="0"/>
              <a:t>Projekttervek készítése</a:t>
            </a:r>
            <a:r>
              <a:rPr lang="hu-HU" sz="3400" b="1" dirty="0" smtClean="0"/>
              <a:t>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 smtClean="0"/>
              <a:t>Dráva-menti FŰZ projekt; 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 smtClean="0"/>
              <a:t>Fiatalok </a:t>
            </a:r>
            <a:r>
              <a:rPr lang="hu-HU" sz="3000" dirty="0" smtClean="0"/>
              <a:t>munkaerő-piaci kirekesztődését megelőző jelzőrendszer kiépítése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/>
              <a:t>A munkavállalási célú migráció által érintett célcsoport vizsgálatát megalapozó kutatási </a:t>
            </a:r>
            <a:r>
              <a:rPr lang="hu-HU" sz="3000" dirty="0" smtClean="0"/>
              <a:t>projektterv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/>
              <a:t>A pályaválasztás és pályaorientáció, illetve munkakeresés családtámogató módszereinek meghatározására irányuló projektterv </a:t>
            </a:r>
            <a:r>
              <a:rPr lang="hu-HU" sz="3000" dirty="0" smtClean="0"/>
              <a:t>kidolgozása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/>
              <a:t>A roma fiatalok társadalmi és munkaerő-piaci integrációját megakadályozó negatív családi minták tovább-öröklődését gátló program </a:t>
            </a:r>
            <a:r>
              <a:rPr lang="hu-HU" sz="3000" dirty="0" smtClean="0"/>
              <a:t>kidolgozása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hu-HU" sz="3000" dirty="0"/>
              <a:t>A szabad tartású baromfihús és tojástermelés háztáji integrációjával az Ormánságban</a:t>
            </a:r>
          </a:p>
        </p:txBody>
      </p:sp>
    </p:spTree>
    <p:extLst>
      <p:ext uri="{BB962C8B-B14F-4D97-AF65-F5344CB8AC3E}">
        <p14:creationId xmlns:p14="http://schemas.microsoft.com/office/powerpoint/2010/main" val="40313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8" y="72480"/>
            <a:ext cx="8238811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Baranya paktum Projekt foglalkoztatási céljainak megvalósítását segítő műhelymunkák, tanulmányok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4906" y="1340768"/>
            <a:ext cx="8784976" cy="54006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/>
              <a:t>Megyei </a:t>
            </a:r>
            <a:r>
              <a:rPr lang="hu-HU" sz="2400" dirty="0"/>
              <a:t>közlekedési hálózat feltérképezése, foglakoztatást segítő javaslatok, tervek </a:t>
            </a:r>
            <a:r>
              <a:rPr lang="hu-HU" sz="2400" dirty="0" smtClean="0"/>
              <a:t>kidolgozásával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400" u="sng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/>
              <a:t>Szociális </a:t>
            </a:r>
            <a:r>
              <a:rPr lang="hu-HU" sz="2400" dirty="0"/>
              <a:t>gazdaság fejlesztésének </a:t>
            </a:r>
            <a:r>
              <a:rPr lang="hu-HU" sz="2400" dirty="0" smtClean="0"/>
              <a:t>támogatása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400" u="sng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/>
              <a:t>Ágazati </a:t>
            </a:r>
            <a:r>
              <a:rPr lang="hu-HU" sz="2400" dirty="0"/>
              <a:t>trendeket figyelő elemző és előrejelző rendszer felépítése, féléves megyei gazdasági és foglalkoztatási gyorsjelentések készítésével </a:t>
            </a:r>
            <a:endParaRPr lang="hu-HU" sz="24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hu-HU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/>
              <a:t>Befektetésösztönzéshez kapcsolódó tevékenységek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/>
              <a:t>Paktum működési monitoring és értékelés valamint ernyőszervezeti feladatok támogatása</a:t>
            </a:r>
            <a:endParaRPr lang="hu-H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551</Words>
  <Application>Microsoft Office PowerPoint</Application>
  <PresentationFormat>Diavetítés a képernyőre (4:3 oldalarány)</PresentationFormat>
  <Paragraphs>103</Paragraphs>
  <Slides>11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TOP-5.1.1-15-BA1-2016-00001  Foglalkoztatási Szövetkezés Baranya Felzárkózásáért 2020 - A Baranya paktum eredményei</vt:lpstr>
      <vt:lpstr>A Foglalkoztatási Paktumok általános CÉLJA</vt:lpstr>
      <vt:lpstr>A Paktumok célcsoportjai</vt:lpstr>
      <vt:lpstr>A baranya Paktum Projekt céljainak megvalósítása érdekében 2019-ben az alábbiakra került sor</vt:lpstr>
      <vt:lpstr>Paktum Háló, partnerség</vt:lpstr>
      <vt:lpstr>MUNKÁLTATÓI IGÉNYFELMÉRÉS</vt:lpstr>
      <vt:lpstr> Partnerségi találkozók fő felvetései</vt:lpstr>
      <vt:lpstr>A Baranya paktum Projekt foglalkoztatási céljainak megvalósítását segítő műhelymunkák, tanulmányok</vt:lpstr>
      <vt:lpstr>A Baranya paktum Projekt foglalkoztatási céljainak megvalósítását segítő műhelymunkák, tanulmányok</vt:lpstr>
      <vt:lpstr>Pályaorientáció</vt:lpstr>
      <vt:lpstr>KÖSZÖNjük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Katalin</cp:lastModifiedBy>
  <cp:revision>122</cp:revision>
  <cp:lastPrinted>2019-11-30T16:04:16Z</cp:lastPrinted>
  <dcterms:created xsi:type="dcterms:W3CDTF">2014-03-03T11:13:53Z</dcterms:created>
  <dcterms:modified xsi:type="dcterms:W3CDTF">2019-11-30T16:20:32Z</dcterms:modified>
</cp:coreProperties>
</file>